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59" r:id="rId6"/>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2D74"/>
    <a:srgbClr val="F9603A"/>
    <a:srgbClr val="37B5AA"/>
    <a:srgbClr val="FFD3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0C91B3-E0A4-35DC-3987-080C5242E79D}" v="7" dt="2024-07-02T07:27:59.30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p:normalViewPr>
  <p:slideViewPr>
    <p:cSldViewPr snapToGrid="0">
      <p:cViewPr varScale="1">
        <p:scale>
          <a:sx n="69" d="100"/>
          <a:sy n="69" d="100"/>
        </p:scale>
        <p:origin x="30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rginie MERSCH" userId="S::virginie.mersch@greta-lorraine-centre.fr::0dde90b4-663e-4965-a5ed-3286e5a51b4e" providerId="AD" clId="Web-{B60C91B3-E0A4-35DC-3987-080C5242E79D}"/>
    <pc:docChg chg="modSld">
      <pc:chgData name="Virginie MERSCH" userId="S::virginie.mersch@greta-lorraine-centre.fr::0dde90b4-663e-4965-a5ed-3286e5a51b4e" providerId="AD" clId="Web-{B60C91B3-E0A4-35DC-3987-080C5242E79D}" dt="2024-07-02T07:27:55.131" v="4" actId="20577"/>
      <pc:docMkLst>
        <pc:docMk/>
      </pc:docMkLst>
      <pc:sldChg chg="modSp">
        <pc:chgData name="Virginie MERSCH" userId="S::virginie.mersch@greta-lorraine-centre.fr::0dde90b4-663e-4965-a5ed-3286e5a51b4e" providerId="AD" clId="Web-{B60C91B3-E0A4-35DC-3987-080C5242E79D}" dt="2024-07-02T07:27:55.131" v="4" actId="20577"/>
        <pc:sldMkLst>
          <pc:docMk/>
          <pc:sldMk cId="2833210569" sldId="258"/>
        </pc:sldMkLst>
        <pc:spChg chg="mod">
          <ac:chgData name="Virginie MERSCH" userId="S::virginie.mersch@greta-lorraine-centre.fr::0dde90b4-663e-4965-a5ed-3286e5a51b4e" providerId="AD" clId="Web-{B60C91B3-E0A4-35DC-3987-080C5242E79D}" dt="2024-07-02T07:27:55.131" v="4" actId="20577"/>
          <ac:spMkLst>
            <pc:docMk/>
            <pc:sldMk cId="2833210569" sldId="258"/>
            <ac:spMk id="5" creationId="{00000000-0000-0000-0000-000000000000}"/>
          </ac:spMkLst>
        </pc:spChg>
      </pc:sldChg>
    </pc:docChg>
  </pc:docChgLst>
  <pc:docChgLst>
    <pc:chgData name="Virginie MERSCH" userId="S::virginie.mersch@greta-lorraine-centre.fr::0dde90b4-663e-4965-a5ed-3286e5a51b4e" providerId="AD" clId="Web-{41FD27A9-F137-F20D-2622-EB7CFF0E0582}"/>
    <pc:docChg chg="modSld">
      <pc:chgData name="Virginie MERSCH" userId="S::virginie.mersch@greta-lorraine-centre.fr::0dde90b4-663e-4965-a5ed-3286e5a51b4e" providerId="AD" clId="Web-{41FD27A9-F137-F20D-2622-EB7CFF0E0582}" dt="2024-04-09T08:50:58.430" v="17" actId="20577"/>
      <pc:docMkLst>
        <pc:docMk/>
      </pc:docMkLst>
      <pc:sldChg chg="modSp">
        <pc:chgData name="Virginie MERSCH" userId="S::virginie.mersch@greta-lorraine-centre.fr::0dde90b4-663e-4965-a5ed-3286e5a51b4e" providerId="AD" clId="Web-{41FD27A9-F137-F20D-2622-EB7CFF0E0582}" dt="2024-04-09T08:50:58.430" v="17" actId="20577"/>
        <pc:sldMkLst>
          <pc:docMk/>
          <pc:sldMk cId="3707327071" sldId="259"/>
        </pc:sldMkLst>
        <pc:spChg chg="mod">
          <ac:chgData name="Virginie MERSCH" userId="S::virginie.mersch@greta-lorraine-centre.fr::0dde90b4-663e-4965-a5ed-3286e5a51b4e" providerId="AD" clId="Web-{41FD27A9-F137-F20D-2622-EB7CFF0E0582}" dt="2024-04-09T08:50:58.430" v="17" actId="20577"/>
          <ac:spMkLst>
            <pc:docMk/>
            <pc:sldMk cId="3707327071" sldId="259"/>
            <ac:spMk id="10" creationId="{00000000-0000-0000-0000-000000000000}"/>
          </ac:spMkLst>
        </pc:spChg>
      </pc:sldChg>
    </pc:docChg>
  </pc:docChgLst>
  <pc:docChgLst>
    <pc:chgData name="Agnes COMTE" userId="ce54075f-0d33-4873-a007-47b3375a59d5" providerId="ADAL" clId="{7639DC12-8008-4885-B339-540C20E653DD}"/>
    <pc:docChg chg="modSld">
      <pc:chgData name="Agnes COMTE" userId="ce54075f-0d33-4873-a007-47b3375a59d5" providerId="ADAL" clId="{7639DC12-8008-4885-B339-540C20E653DD}" dt="2024-06-24T11:37:58.286" v="18" actId="207"/>
      <pc:docMkLst>
        <pc:docMk/>
      </pc:docMkLst>
      <pc:sldChg chg="modSp mod">
        <pc:chgData name="Agnes COMTE" userId="ce54075f-0d33-4873-a007-47b3375a59d5" providerId="ADAL" clId="{7639DC12-8008-4885-B339-540C20E653DD}" dt="2024-06-24T11:37:58.286" v="18" actId="207"/>
        <pc:sldMkLst>
          <pc:docMk/>
          <pc:sldMk cId="2833210569" sldId="258"/>
        </pc:sldMkLst>
        <pc:spChg chg="mod">
          <ac:chgData name="Agnes COMTE" userId="ce54075f-0d33-4873-a007-47b3375a59d5" providerId="ADAL" clId="{7639DC12-8008-4885-B339-540C20E653DD}" dt="2024-06-24T11:37:58.286" v="18" actId="207"/>
          <ac:spMkLst>
            <pc:docMk/>
            <pc:sldMk cId="2833210569" sldId="258"/>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02/07/2024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09204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02/07/2024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78702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02/07/2024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43440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02/07/2024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43004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BDB4BE3-1B88-489F-9D5E-E1E5560F5C0A}" type="datetimeFigureOut">
              <a:rPr lang="fr-FR" smtClean="0"/>
              <a:t>02/07/2024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006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BDB4BE3-1B88-489F-9D5E-E1E5560F5C0A}" type="datetimeFigureOut">
              <a:rPr lang="fr-FR" smtClean="0"/>
              <a:t>02/07/2024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54076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BDB4BE3-1B88-489F-9D5E-E1E5560F5C0A}" type="datetimeFigureOut">
              <a:rPr lang="fr-FR" smtClean="0"/>
              <a:t>02/07/2024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138393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BDB4BE3-1B88-489F-9D5E-E1E5560F5C0A}" type="datetimeFigureOut">
              <a:rPr lang="fr-FR" smtClean="0"/>
              <a:t>02/07/2024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417140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B4BE3-1B88-489F-9D5E-E1E5560F5C0A}" type="datetimeFigureOut">
              <a:rPr lang="fr-FR" smtClean="0"/>
              <a:t>02/07/2024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75421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BDB4BE3-1B88-489F-9D5E-E1E5560F5C0A}" type="datetimeFigureOut">
              <a:rPr lang="fr-FR" smtClean="0"/>
              <a:t>02/07/2024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22853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BDB4BE3-1B88-489F-9D5E-E1E5560F5C0A}" type="datetimeFigureOut">
              <a:rPr lang="fr-FR" smtClean="0"/>
              <a:t>02/07/2024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28796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BDB4BE3-1B88-489F-9D5E-E1E5560F5C0A}" type="datetimeFigureOut">
              <a:rPr lang="fr-FR" smtClean="0"/>
              <a:t>02/07/2024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744C29D-B1B8-4B05-9468-81AC7BF71A75}" type="slidenum">
              <a:rPr lang="fr-FR" smtClean="0"/>
              <a:t>‹N°›</a:t>
            </a:fld>
            <a:endParaRPr lang="fr-FR"/>
          </a:p>
        </p:txBody>
      </p:sp>
    </p:spTree>
    <p:extLst>
      <p:ext uri="{BB962C8B-B14F-4D97-AF65-F5344CB8AC3E}">
        <p14:creationId xmlns:p14="http://schemas.microsoft.com/office/powerpoint/2010/main" val="4002662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jpeg"/><Relationship Id="rId5" Type="http://schemas.openxmlformats.org/officeDocument/2006/relationships/image" Target="../media/image10.pn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p:cNvPicPr>
            <a:picLocks noChangeAspect="1"/>
          </p:cNvPicPr>
          <p:nvPr/>
        </p:nvPicPr>
        <p:blipFill rotWithShape="1">
          <a:blip r:embed="rId2" cstate="print">
            <a:extLst>
              <a:ext uri="{28A0092B-C50C-407E-A947-70E740481C1C}">
                <a14:useLocalDpi xmlns:a14="http://schemas.microsoft.com/office/drawing/2010/main" val="0"/>
              </a:ext>
            </a:extLst>
          </a:blip>
          <a:srcRect r="16839"/>
          <a:stretch/>
        </p:blipFill>
        <p:spPr>
          <a:xfrm flipH="1">
            <a:off x="15239" y="3206057"/>
            <a:ext cx="7544435" cy="3240000"/>
          </a:xfrm>
          <a:prstGeom prst="rect">
            <a:avLst/>
          </a:prstGeom>
        </p:spPr>
      </p:pic>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l="16839"/>
          <a:stretch/>
        </p:blipFill>
        <p:spPr>
          <a:xfrm>
            <a:off x="7619" y="8195"/>
            <a:ext cx="7544435" cy="3240000"/>
          </a:xfrm>
          <a:prstGeom prst="rect">
            <a:avLst/>
          </a:prstGeom>
        </p:spPr>
      </p:pic>
      <p:sp>
        <p:nvSpPr>
          <p:cNvPr id="2" name="Text Box 2"/>
          <p:cNvSpPr txBox="1">
            <a:spLocks noChangeArrowheads="1"/>
          </p:cNvSpPr>
          <p:nvPr/>
        </p:nvSpPr>
        <p:spPr bwMode="auto">
          <a:xfrm>
            <a:off x="273191" y="3939312"/>
            <a:ext cx="6975764" cy="993295"/>
          </a:xfrm>
          <a:prstGeom prst="rect">
            <a:avLst/>
          </a:prstGeom>
          <a:solidFill>
            <a:srgbClr val="FFFFFF"/>
          </a:solidFill>
          <a:ln>
            <a:noFill/>
          </a:ln>
          <a:effectLst/>
          <a:extLs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ct val="0"/>
              </a:spcAft>
            </a:pPr>
            <a:r>
              <a:rPr kumimoji="0" lang="fr-FR" altLang="fr-FR" sz="3000" b="1"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rPr>
              <a:t>REUSSIR SON ENTRE</a:t>
            </a:r>
            <a:r>
              <a:rPr lang="fr-FR" altLang="fr-FR" sz="3000" b="1" dirty="0">
                <a:solidFill>
                  <a:srgbClr val="2B2D74"/>
                </a:solidFill>
                <a:latin typeface="Tahoma" panose="020B0604030504040204" pitchFamily="34" charset="0"/>
                <a:ea typeface="Tahoma" panose="020B0604030504040204" pitchFamily="34" charset="0"/>
                <a:cs typeface="Tahoma" panose="020B0604030504040204" pitchFamily="34" charset="0"/>
              </a:rPr>
              <a:t>E DANS LES METIERS </a:t>
            </a:r>
          </a:p>
        </p:txBody>
      </p:sp>
      <p:sp>
        <p:nvSpPr>
          <p:cNvPr id="5" name="Text Box 5"/>
          <p:cNvSpPr txBox="1">
            <a:spLocks noChangeArrowheads="1"/>
          </p:cNvSpPr>
          <p:nvPr/>
        </p:nvSpPr>
        <p:spPr bwMode="auto">
          <a:xfrm>
            <a:off x="273191" y="5325762"/>
            <a:ext cx="6975764" cy="997217"/>
          </a:xfrm>
          <a:prstGeom prst="rect">
            <a:avLst/>
          </a:prstGeom>
          <a:solidFill>
            <a:srgbClr val="FFFFFF"/>
          </a:solidFill>
          <a:ln>
            <a:noFill/>
          </a:ln>
          <a:effectLst/>
          <a:extLs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kumimoji="0" lang="fr-FR" altLang="fr-FR" sz="3000" b="1"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rPr>
              <a:t>DU SANITAIRE ET DU SOCIAL</a:t>
            </a:r>
          </a:p>
          <a:p>
            <a:pPr defTabSz="914400" eaLnBrk="0" fontAlgn="base" hangingPunct="0">
              <a:spcBef>
                <a:spcPct val="0"/>
              </a:spcBef>
              <a:spcAft>
                <a:spcPct val="0"/>
              </a:spcAft>
            </a:pPr>
            <a:r>
              <a:rPr lang="fr-FR" altLang="fr-FR" sz="3000" b="1" dirty="0">
                <a:solidFill>
                  <a:srgbClr val="002060"/>
                </a:solidFill>
                <a:latin typeface="Tahoma"/>
                <a:ea typeface="Tahoma"/>
                <a:cs typeface="Tahoma"/>
              </a:rPr>
              <a:t>Pont-A-Mousson </a:t>
            </a:r>
            <a:endParaRPr kumimoji="0" lang="fr-FR" altLang="fr-FR" sz="3000" b="0" i="0" u="none" strike="noStrike" cap="none" normalizeH="0" baseline="0" dirty="0">
              <a:ln>
                <a:noFill/>
              </a:ln>
              <a:solidFill>
                <a:srgbClr val="0070C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7" name="Text Box 6"/>
          <p:cNvSpPr txBox="1">
            <a:spLocks noChangeArrowheads="1"/>
          </p:cNvSpPr>
          <p:nvPr/>
        </p:nvSpPr>
        <p:spPr bwMode="auto">
          <a:xfrm>
            <a:off x="273191" y="7954831"/>
            <a:ext cx="4439585" cy="638727"/>
          </a:xfrm>
          <a:prstGeom prst="rect">
            <a:avLst/>
          </a:prstGeom>
          <a:solidFill>
            <a:srgbClr val="FF9133">
              <a:alpha val="0"/>
            </a:srgbClr>
          </a:solidFill>
          <a:ln>
            <a:noFill/>
          </a:ln>
          <a:effectLst/>
          <a:extLs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rPr>
              <a:t>Choisissez un métier qui recrute !</a:t>
            </a:r>
            <a:endParaRPr kumimoji="0" lang="fr-FR" altLang="fr-FR" sz="20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8" name="Text Box 8"/>
          <p:cNvSpPr txBox="1">
            <a:spLocks noChangeArrowheads="1"/>
          </p:cNvSpPr>
          <p:nvPr/>
        </p:nvSpPr>
        <p:spPr bwMode="auto">
          <a:xfrm>
            <a:off x="5588001" y="8659390"/>
            <a:ext cx="1501154" cy="370310"/>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F9603A"/>
                </a:solidFill>
                <a:effectLst/>
                <a:latin typeface="Satoshi" pitchFamily="50" charset="0"/>
              </a:rPr>
              <a:t>formation.grandest.fr</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033" name="Picture 9" descr="formation"/>
          <p:cNvPicPr>
            <a:picLocks noChangeAspect="1" noChangeArrowheads="1"/>
          </p:cNvPicPr>
          <p:nvPr/>
        </p:nvPicPr>
        <p:blipFill>
          <a:blip r:embed="rId3" cstate="print">
            <a:duotone>
              <a:schemeClr val="accent5">
                <a:shade val="45000"/>
                <a:satMod val="135000"/>
              </a:schemeClr>
              <a:prstClr val="white"/>
            </a:duotone>
            <a:extLst>
              <a:ext uri="{BEBA8EAE-BF5A-486C-A8C5-ECC9F3942E4B}">
                <a14:imgProps xmlns:a14="http://schemas.microsoft.com/office/drawing/2010/main">
                  <a14:imgLayer r:embed="rId4">
                    <a14:imgEffect>
                      <a14:sharpenSoften amount="100000"/>
                    </a14:imgEffect>
                    <a14:imgEffect>
                      <a14:brightnessContrast bright="72000"/>
                    </a14:imgEffect>
                  </a14:imgLayer>
                </a14:imgProps>
              </a:ext>
              <a:ext uri="{28A0092B-C50C-407E-A947-70E740481C1C}">
                <a14:useLocalDpi xmlns:a14="http://schemas.microsoft.com/office/drawing/2010/main" val="0"/>
              </a:ext>
            </a:extLst>
          </a:blip>
          <a:srcRect l="29871" t="29915" r="19972" b="20192"/>
          <a:stretch>
            <a:fillRect/>
          </a:stretch>
        </p:blipFill>
        <p:spPr bwMode="auto">
          <a:xfrm>
            <a:off x="5931072" y="7743279"/>
            <a:ext cx="904875" cy="898525"/>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pic>
      <p:grpSp>
        <p:nvGrpSpPr>
          <p:cNvPr id="9" name="Groupe 8"/>
          <p:cNvGrpSpPr/>
          <p:nvPr/>
        </p:nvGrpSpPr>
        <p:grpSpPr>
          <a:xfrm>
            <a:off x="15239" y="623989"/>
            <a:ext cx="2172566" cy="1800225"/>
            <a:chOff x="2521636" y="653167"/>
            <a:chExt cx="2172566" cy="1800225"/>
          </a:xfrm>
        </p:grpSpPr>
        <p:sp>
          <p:nvSpPr>
            <p:cNvPr id="20" name="Oval 3"/>
            <p:cNvSpPr>
              <a:spLocks noChangeArrowheads="1"/>
            </p:cNvSpPr>
            <p:nvPr/>
          </p:nvSpPr>
          <p:spPr bwMode="auto">
            <a:xfrm>
              <a:off x="2707807" y="653167"/>
              <a:ext cx="1800225" cy="1800225"/>
            </a:xfrm>
            <a:prstGeom prst="ellipse">
              <a:avLst/>
            </a:prstGeom>
            <a:solidFill>
              <a:srgbClr val="F9603A"/>
            </a:solidFill>
            <a:ln>
              <a:noFill/>
            </a:ln>
            <a:effectLst/>
            <a:extLst>
              <a:ext uri="{91240B29-F687-4F45-9708-019B960494DF}">
                <a14:hiddenLine xmlns:a14="http://schemas.microsoft.com/office/drawing/2010/main" w="25400" algn="ctr">
                  <a:solidFill>
                    <a:srgbClr val="FDC82F"/>
                  </a:solidFill>
                  <a:round/>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endParaRPr lang="fr-FR"/>
            </a:p>
          </p:txBody>
        </p:sp>
        <p:sp>
          <p:nvSpPr>
            <p:cNvPr id="21" name="Text Box 4"/>
            <p:cNvSpPr txBox="1">
              <a:spLocks noChangeArrowheads="1"/>
            </p:cNvSpPr>
            <p:nvPr/>
          </p:nvSpPr>
          <p:spPr bwMode="auto">
            <a:xfrm>
              <a:off x="2521636" y="999530"/>
              <a:ext cx="2172566" cy="1453862"/>
            </a:xfrm>
            <a:prstGeom prst="rect">
              <a:avLst/>
            </a:prstGeom>
            <a:noFill/>
            <a:ln>
              <a:noFill/>
            </a:ln>
            <a:effectLst/>
            <a:extLst>
              <a:ext uri="{909E8E84-426E-40DD-AFC4-6F175D3DCCD1}">
                <a14:hiddenFill xmlns:a14="http://schemas.microsoft.com/office/drawing/2010/main">
                  <a:solidFill>
                    <a:srgbClr val="F9603A"/>
                  </a:solidFill>
                </a14:hiddenFill>
              </a:ex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FF"/>
                  </a:solidFill>
                  <a:effectLst/>
                </a:rPr>
                <a:t>MAISON DE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FF"/>
                  </a:solidFill>
                  <a:effectLst/>
                </a:rPr>
                <a:t>LA RÉGION </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2400" b="1" dirty="0">
                  <a:solidFill>
                    <a:srgbClr val="FFFFFF"/>
                  </a:solidFill>
                </a:rPr>
                <a:t>NANCY</a:t>
              </a:r>
              <a:endParaRPr kumimoji="0" lang="fr-FR" altLang="fr-FR" sz="2400" b="0" i="0" u="none" strike="noStrike" cap="none" normalizeH="0" baseline="0" dirty="0">
                <a:ln>
                  <a:noFill/>
                </a:ln>
                <a:solidFill>
                  <a:schemeClr val="tx1"/>
                </a:solidFill>
                <a:effectLst/>
              </a:endParaRPr>
            </a:p>
          </p:txBody>
        </p:sp>
      </p:grpSp>
      <p:pic>
        <p:nvPicPr>
          <p:cNvPr id="22" name="Imag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05810" y="9837162"/>
            <a:ext cx="2694432" cy="527304"/>
          </a:xfrm>
          <a:prstGeom prst="rect">
            <a:avLst/>
          </a:prstGeom>
        </p:spPr>
      </p:pic>
      <p:pic>
        <p:nvPicPr>
          <p:cNvPr id="24" name="Imag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2596" y="9682240"/>
            <a:ext cx="837639" cy="837149"/>
          </a:xfrm>
          <a:prstGeom prst="rect">
            <a:avLst/>
          </a:prstGeom>
        </p:spPr>
      </p:pic>
      <p:pic>
        <p:nvPicPr>
          <p:cNvPr id="15" name="Imag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81649" y="9780225"/>
            <a:ext cx="818793" cy="745687"/>
          </a:xfrm>
          <a:prstGeom prst="rect">
            <a:avLst/>
          </a:prstGeom>
        </p:spPr>
      </p:pic>
      <p:pic>
        <p:nvPicPr>
          <p:cNvPr id="16" name="Image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47726" y="9774259"/>
            <a:ext cx="1931078" cy="641178"/>
          </a:xfrm>
          <a:prstGeom prst="rect">
            <a:avLst/>
          </a:prstGeom>
        </p:spPr>
      </p:pic>
    </p:spTree>
    <p:extLst>
      <p:ext uri="{BB962C8B-B14F-4D97-AF65-F5344CB8AC3E}">
        <p14:creationId xmlns:p14="http://schemas.microsoft.com/office/powerpoint/2010/main" val="283321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7604126" cy="1290918"/>
          </a:xfrm>
          <a:prstGeom prst="rect">
            <a:avLst/>
          </a:prstGeom>
          <a:solidFill>
            <a:srgbClr val="F9603A"/>
          </a:solidFill>
          <a:ln>
            <a:noFill/>
          </a:ln>
          <a:effectLst/>
        </p:spPr>
        <p:txBody>
          <a:bodyPr vert="horz" wrap="square" lIns="36576" tIns="36576" rIns="36576" bIns="36576" numCol="1" anchor="t" anchorCtr="0" compatLnSpc="1">
            <a:prstTxWarp prst="textNoShape">
              <a:avLst/>
            </a:prstTxWarp>
          </a:bodyPr>
          <a:lstStyle/>
          <a:p>
            <a:endParaRPr lang="fr-FR"/>
          </a:p>
        </p:txBody>
      </p:sp>
      <p:sp>
        <p:nvSpPr>
          <p:cNvPr id="8" name="ZoneTexte 7"/>
          <p:cNvSpPr txBox="1"/>
          <p:nvPr/>
        </p:nvSpPr>
        <p:spPr>
          <a:xfrm>
            <a:off x="846604" y="49515"/>
            <a:ext cx="5897880" cy="1159292"/>
          </a:xfrm>
          <a:prstGeom prst="rect">
            <a:avLst/>
          </a:prstGeom>
          <a:noFill/>
        </p:spPr>
        <p:txBody>
          <a:bodyPr wrap="square" rtlCol="0" anchor="ctr" anchorCtr="0">
            <a:spAutoFit/>
          </a:bodyPr>
          <a:lstStyle/>
          <a:p>
            <a:pPr algn="ctr"/>
            <a:endParaRPr lang="fr-FR" sz="1600" baseline="30000" dirty="0">
              <a:solidFill>
                <a:srgbClr val="2B2D74"/>
              </a:solidFill>
              <a:latin typeface="Calibri" panose="020F0502020204030204" pitchFamily="34" charset="0"/>
            </a:endParaRPr>
          </a:p>
          <a:p>
            <a:pPr algn="ctr"/>
            <a:r>
              <a:rPr lang="fr-FR" sz="1600" baseline="30000" dirty="0">
                <a:solidFill>
                  <a:schemeClr val="bg1"/>
                </a:solidFill>
                <a:latin typeface="Calibri" panose="020F0502020204030204" pitchFamily="34" charset="0"/>
              </a:rPr>
              <a:t>Dans le cadre du CTDCO</a:t>
            </a:r>
            <a:r>
              <a:rPr lang="fr-FR" sz="1600" dirty="0">
                <a:solidFill>
                  <a:schemeClr val="bg1"/>
                </a:solidFill>
                <a:latin typeface="Calibri" panose="020F0502020204030204" pitchFamily="34" charset="0"/>
              </a:rPr>
              <a:t> </a:t>
            </a:r>
            <a:r>
              <a:rPr lang="fr-FR" sz="1600" baseline="30000" dirty="0">
                <a:solidFill>
                  <a:schemeClr val="bg1"/>
                </a:solidFill>
                <a:latin typeface="Calibri" panose="020F0502020204030204" pitchFamily="34" charset="0"/>
              </a:rPr>
              <a:t>(Comité Territorial de Développement des Compétences et de l’Orientation), la Région Grand Est, ses partenaires de l’emploi, de l’insertion et les branches professionnelles établissent un diagnostic territorial des besoins en compétences du territoire pour répondre aux besoins des entreprises et permettre aux demandeurs d’emploi un retour à l’emploi efficace. L’action de formation décrite sur cette fiche s’inscrit dans cette démarche.</a:t>
            </a:r>
          </a:p>
        </p:txBody>
      </p:sp>
      <p:sp>
        <p:nvSpPr>
          <p:cNvPr id="4" name="Text Box 7"/>
          <p:cNvSpPr txBox="1">
            <a:spLocks noChangeArrowheads="1"/>
          </p:cNvSpPr>
          <p:nvPr/>
        </p:nvSpPr>
        <p:spPr bwMode="auto">
          <a:xfrm>
            <a:off x="1019292" y="1480819"/>
            <a:ext cx="2633663" cy="317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rPr>
              <a:t>C’EST QUOI ?</a:t>
            </a:r>
            <a:endParaRPr kumimoji="0" lang="fr-FR" altLang="fr-FR" sz="1400" b="0"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 Box 9"/>
          <p:cNvSpPr txBox="1">
            <a:spLocks noChangeArrowheads="1"/>
          </p:cNvSpPr>
          <p:nvPr/>
        </p:nvSpPr>
        <p:spPr bwMode="auto">
          <a:xfrm>
            <a:off x="1088351" y="5394658"/>
            <a:ext cx="2057400" cy="2936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rPr>
              <a:t>POUR QUI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rgbClr val="4C3C90"/>
              </a:solidFill>
              <a:effectLst/>
              <a:latin typeface="Gotham Light" pitchFamily="50"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rgbClr val="4C3C90"/>
              </a:solidFill>
              <a:effectLst/>
              <a:latin typeface="Gotham Light" pitchFamily="50"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rgbClr val="4C3C90"/>
              </a:solidFill>
              <a:effectLst/>
              <a:latin typeface="Gotham Light" pitchFamily="50"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rgbClr val="4C3C90"/>
              </a:solidFill>
              <a:effectLst/>
              <a:latin typeface="Gotham Light" pitchFamily="50"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rgbClr val="4C3C90"/>
              </a:solidFill>
              <a:effectLst/>
              <a:latin typeface="Gotham Light" pitchFamily="50"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 name="Text Box 11"/>
          <p:cNvSpPr txBox="1">
            <a:spLocks noChangeArrowheads="1"/>
          </p:cNvSpPr>
          <p:nvPr/>
        </p:nvSpPr>
        <p:spPr bwMode="auto">
          <a:xfrm>
            <a:off x="4459747" y="1558710"/>
            <a:ext cx="2400300" cy="317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rPr>
              <a:t>QUEL CONTENU ?</a:t>
            </a:r>
            <a:endParaRPr kumimoji="0" lang="fr-FR" altLang="fr-FR" sz="1400" b="0"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9" name="Text Box 14"/>
          <p:cNvSpPr txBox="1">
            <a:spLocks noChangeArrowheads="1"/>
          </p:cNvSpPr>
          <p:nvPr/>
        </p:nvSpPr>
        <p:spPr bwMode="auto">
          <a:xfrm>
            <a:off x="904585" y="8663536"/>
            <a:ext cx="2876550" cy="36230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rPr>
              <a:t>+ D'INFOS ET INSCRIPTIONS</a:t>
            </a:r>
          </a:p>
        </p:txBody>
      </p:sp>
      <p:sp>
        <p:nvSpPr>
          <p:cNvPr id="10" name="Text Box 17"/>
          <p:cNvSpPr txBox="1">
            <a:spLocks noChangeArrowheads="1"/>
          </p:cNvSpPr>
          <p:nvPr/>
        </p:nvSpPr>
        <p:spPr bwMode="auto">
          <a:xfrm>
            <a:off x="3902475" y="7566568"/>
            <a:ext cx="3052283" cy="1803879"/>
          </a:xfrm>
          <a:prstGeom prst="roundRect">
            <a:avLst/>
          </a:prstGeom>
          <a:solidFill>
            <a:srgbClr val="F9603A"/>
          </a:solidFill>
          <a:ln>
            <a:noFill/>
          </a:ln>
          <a:effec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fr-FR" sz="1100" dirty="0">
                <a:solidFill>
                  <a:srgbClr val="2B2D74"/>
                </a:solidFill>
              </a:rPr>
              <a:t>Positionnement via  OUIFORM/ AUDE FORMATIONS  /KAIROS  par les prescripteurs​</a:t>
            </a:r>
          </a:p>
          <a:p>
            <a:pPr lvl="0" algn="ctr" defTabSz="914400" eaLnBrk="0" fontAlgn="base" hangingPunct="0">
              <a:spcBef>
                <a:spcPct val="0"/>
              </a:spcBef>
              <a:spcAft>
                <a:spcPct val="0"/>
              </a:spcAft>
            </a:pPr>
            <a:endParaRPr kumimoji="0" lang="fr-FR" altLang="fr-FR" sz="1100" b="0" i="0" u="none" strike="noStrike" cap="none" normalizeH="0" baseline="0" dirty="0">
              <a:ln>
                <a:noFill/>
              </a:ln>
              <a:solidFill>
                <a:srgbClr val="2B2D74"/>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2B2D74"/>
                </a:solidFill>
              </a:rPr>
              <a:t>Dates de la  session  du 2ème semestre 2024 :</a:t>
            </a:r>
          </a:p>
          <a:p>
            <a:pPr marL="171450" marR="0" lvl="0" indent="-171450" algn="l" defTabSz="914400" rtl="0" eaLnBrk="0" fontAlgn="base" latinLnBrk="0" hangingPunct="0">
              <a:lnSpc>
                <a:spcPct val="100000"/>
              </a:lnSpc>
              <a:spcBef>
                <a:spcPct val="0"/>
              </a:spcBef>
              <a:spcAft>
                <a:spcPct val="0"/>
              </a:spcAft>
              <a:buClrTx/>
              <a:buSzTx/>
              <a:buFontTx/>
              <a:buChar char="-"/>
              <a:tabLst/>
            </a:pPr>
            <a:r>
              <a:rPr lang="fr-FR" altLang="fr-FR" sz="1100" dirty="0">
                <a:solidFill>
                  <a:srgbClr val="2B2D74"/>
                </a:solidFill>
              </a:rPr>
              <a:t>Du 7 octobre au 5 décembre 2024</a:t>
            </a:r>
            <a:endParaRPr kumimoji="0" lang="fr-FR" altLang="fr-FR" sz="1100" b="0" i="0" u="none" strike="noStrike" cap="none" normalizeH="0" baseline="0" dirty="0">
              <a:ln>
                <a:noFill/>
              </a:ln>
              <a:solidFill>
                <a:srgbClr val="2B2D74"/>
              </a:solidFill>
              <a:effectLst/>
            </a:endParaRPr>
          </a:p>
        </p:txBody>
      </p:sp>
      <p:sp>
        <p:nvSpPr>
          <p:cNvPr id="20" name="Text Box 17"/>
          <p:cNvSpPr txBox="1">
            <a:spLocks noChangeArrowheads="1"/>
          </p:cNvSpPr>
          <p:nvPr/>
        </p:nvSpPr>
        <p:spPr bwMode="auto">
          <a:xfrm>
            <a:off x="491264" y="1827308"/>
            <a:ext cx="2978150" cy="12739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rgbClr val="2B2D74"/>
              </a:solidFill>
              <a:effectLst/>
            </a:endParaRPr>
          </a:p>
          <a:p>
            <a:pPr marR="0" lvl="0" algn="l" defTabSz="914400" rtl="0" eaLnBrk="0" fontAlgn="base" latinLnBrk="0" hangingPunct="0">
              <a:lnSpc>
                <a:spcPct val="100000"/>
              </a:lnSpc>
              <a:spcBef>
                <a:spcPct val="0"/>
              </a:spcBef>
              <a:spcAft>
                <a:spcPct val="0"/>
              </a:spcAft>
              <a:buClrTx/>
              <a:buSzTx/>
              <a:tabLst/>
            </a:pPr>
            <a:r>
              <a:rPr lang="fr-FR" altLang="fr-FR" sz="1100" b="1" dirty="0">
                <a:solidFill>
                  <a:srgbClr val="2B2D74"/>
                </a:solidFill>
              </a:rPr>
              <a:t>Objectif : préparer sa sélection et son intégration en formation diplômante ou qualifiante dans les : </a:t>
            </a:r>
          </a:p>
          <a:p>
            <a:pPr marR="0" lvl="0" algn="l" defTabSz="914400" rtl="0" eaLnBrk="0" fontAlgn="base" latinLnBrk="0" hangingPunct="0">
              <a:lnSpc>
                <a:spcPct val="100000"/>
              </a:lnSpc>
              <a:spcBef>
                <a:spcPct val="0"/>
              </a:spcBef>
              <a:spcAft>
                <a:spcPct val="0"/>
              </a:spcAft>
              <a:buClrTx/>
              <a:buSzTx/>
              <a:tabLst/>
            </a:pPr>
            <a:endParaRPr lang="fr-FR" altLang="fr-FR" sz="1100" b="1" dirty="0">
              <a:solidFill>
                <a:srgbClr val="2B2D74"/>
              </a:solidFill>
            </a:endParaRPr>
          </a:p>
          <a:p>
            <a:pPr marR="0" lvl="0" algn="l" defTabSz="914400" rtl="0" eaLnBrk="0" fontAlgn="base" latinLnBrk="0" hangingPunct="0">
              <a:lnSpc>
                <a:spcPct val="100000"/>
              </a:lnSpc>
              <a:spcBef>
                <a:spcPct val="0"/>
              </a:spcBef>
              <a:spcAft>
                <a:spcPct val="0"/>
              </a:spcAft>
              <a:buClrTx/>
              <a:buSzTx/>
              <a:tabLst/>
            </a:pPr>
            <a:r>
              <a:rPr lang="fr-FR" altLang="fr-FR" sz="1100" dirty="0">
                <a:solidFill>
                  <a:srgbClr val="2B2D74"/>
                </a:solidFill>
              </a:rPr>
              <a:t>Métiers du sanitaire et service à la personne </a:t>
            </a:r>
            <a:r>
              <a:rPr lang="fr-FR" altLang="fr-FR" sz="1100" b="1" dirty="0">
                <a:solidFill>
                  <a:srgbClr val="2B2D74"/>
                </a:solidFill>
              </a:rPr>
              <a:t>:</a:t>
            </a:r>
          </a:p>
          <a:p>
            <a:pPr marL="171450" marR="0" lvl="0" indent="-171450" algn="l" defTabSz="914400" rtl="0" eaLnBrk="0" fontAlgn="base" latinLnBrk="0" hangingPunct="0">
              <a:lnSpc>
                <a:spcPct val="100000"/>
              </a:lnSpc>
              <a:spcBef>
                <a:spcPct val="0"/>
              </a:spcBef>
              <a:spcAft>
                <a:spcPct val="0"/>
              </a:spcAft>
              <a:buClrTx/>
              <a:buSzTx/>
              <a:buFontTx/>
              <a:buChar char="-"/>
              <a:tabLst/>
            </a:pPr>
            <a:r>
              <a:rPr lang="fr-FR" altLang="fr-FR" sz="1100" dirty="0">
                <a:solidFill>
                  <a:srgbClr val="2B2D74"/>
                </a:solidFill>
              </a:rPr>
              <a:t>Aide-soignant(e), auxiliaire de puériculture, infirmier(ère), ambulancier(ère)…</a:t>
            </a:r>
          </a:p>
          <a:p>
            <a:pPr marL="171450" marR="0" lvl="0" indent="-171450" algn="l" defTabSz="914400" rtl="0" eaLnBrk="0" fontAlgn="base" latinLnBrk="0" hangingPunct="0">
              <a:lnSpc>
                <a:spcPct val="100000"/>
              </a:lnSpc>
              <a:spcBef>
                <a:spcPct val="0"/>
              </a:spcBef>
              <a:spcAft>
                <a:spcPct val="0"/>
              </a:spcAft>
              <a:buClrTx/>
              <a:buSzTx/>
              <a:buFontTx/>
              <a:buChar char="-"/>
              <a:tabLst/>
            </a:pPr>
            <a:r>
              <a:rPr lang="fr-FR" altLang="fr-FR" sz="1100" dirty="0">
                <a:solidFill>
                  <a:srgbClr val="2B2D74"/>
                </a:solidFill>
              </a:rPr>
              <a:t>Ou</a:t>
            </a:r>
          </a:p>
          <a:p>
            <a:pPr marR="0" lvl="0" algn="l" defTabSz="914400" rtl="0" eaLnBrk="0" fontAlgn="base" latinLnBrk="0" hangingPunct="0">
              <a:lnSpc>
                <a:spcPct val="100000"/>
              </a:lnSpc>
              <a:spcBef>
                <a:spcPct val="0"/>
              </a:spcBef>
              <a:spcAft>
                <a:spcPct val="0"/>
              </a:spcAft>
              <a:buClrTx/>
              <a:buSzTx/>
              <a:tabLst/>
            </a:pPr>
            <a:r>
              <a:rPr lang="fr-FR" altLang="fr-FR" sz="1100" dirty="0">
                <a:solidFill>
                  <a:srgbClr val="2B2D74"/>
                </a:solidFill>
              </a:rPr>
              <a:t>Métiers du social :</a:t>
            </a:r>
          </a:p>
          <a:p>
            <a:pPr marL="171450" marR="0" lvl="0" indent="-171450" algn="l" defTabSz="914400" rtl="0" eaLnBrk="0" fontAlgn="base" latinLnBrk="0" hangingPunct="0">
              <a:lnSpc>
                <a:spcPct val="100000"/>
              </a:lnSpc>
              <a:spcBef>
                <a:spcPct val="0"/>
              </a:spcBef>
              <a:spcAft>
                <a:spcPct val="0"/>
              </a:spcAft>
              <a:buClrTx/>
              <a:buSzTx/>
              <a:buFontTx/>
              <a:buChar char="-"/>
              <a:tabLst/>
            </a:pPr>
            <a:r>
              <a:rPr lang="fr-FR" altLang="fr-FR" sz="1100" dirty="0">
                <a:solidFill>
                  <a:srgbClr val="2B2D74"/>
                </a:solidFill>
              </a:rPr>
              <a:t>Assistant(e) de service social, éducateur(</a:t>
            </a:r>
            <a:r>
              <a:rPr lang="fr-FR" altLang="fr-FR" sz="1100" dirty="0" err="1">
                <a:solidFill>
                  <a:srgbClr val="2B2D74"/>
                </a:solidFill>
              </a:rPr>
              <a:t>trice</a:t>
            </a:r>
            <a:r>
              <a:rPr lang="fr-FR" altLang="fr-FR" sz="1100" dirty="0">
                <a:solidFill>
                  <a:srgbClr val="2B2D74"/>
                </a:solidFill>
              </a:rPr>
              <a:t>) spécialisé(e), conseiller(ère) en économie sociale et familiale, AES…</a:t>
            </a:r>
          </a:p>
          <a:p>
            <a:pPr marL="171450" marR="0" lvl="0" indent="-171450" algn="l" defTabSz="914400" rtl="0" eaLnBrk="0" fontAlgn="base" latinLnBrk="0" hangingPunct="0">
              <a:lnSpc>
                <a:spcPct val="100000"/>
              </a:lnSpc>
              <a:spcBef>
                <a:spcPct val="0"/>
              </a:spcBef>
              <a:spcAft>
                <a:spcPct val="0"/>
              </a:spcAft>
              <a:buClrTx/>
              <a:buSzTx/>
              <a:buFontTx/>
              <a:buChar char="-"/>
              <a:tabLst/>
            </a:pPr>
            <a:endParaRPr lang="fr-FR" altLang="fr-FR" sz="700" b="1" dirty="0">
              <a:solidFill>
                <a:srgbClr val="2B2D74"/>
              </a:solidFill>
            </a:endParaRPr>
          </a:p>
          <a:p>
            <a:pPr marR="0" lvl="0" algn="l" defTabSz="914400" rtl="0" eaLnBrk="0" fontAlgn="base" latinLnBrk="0" hangingPunct="0">
              <a:lnSpc>
                <a:spcPct val="100000"/>
              </a:lnSpc>
              <a:spcBef>
                <a:spcPct val="0"/>
              </a:spcBef>
              <a:spcAft>
                <a:spcPct val="0"/>
              </a:spcAft>
              <a:buClrTx/>
              <a:buSzTx/>
              <a:tabLst/>
            </a:pPr>
            <a:r>
              <a:rPr kumimoji="0" lang="fr-FR" altLang="fr-FR" sz="1100" b="1" i="0" u="none" strike="noStrike" cap="none" normalizeH="0" baseline="0" dirty="0">
                <a:ln>
                  <a:noFill/>
                </a:ln>
                <a:solidFill>
                  <a:srgbClr val="2B2D74"/>
                </a:solidFill>
                <a:effectLst/>
              </a:rPr>
              <a:t>Durée et lieu : </a:t>
            </a:r>
          </a:p>
          <a:p>
            <a:pPr marL="171450" marR="0" lvl="0" indent="-171450" algn="l" defTabSz="914400" rtl="0" eaLnBrk="0" fontAlgn="base" latinLnBrk="0" hangingPunct="0">
              <a:lnSpc>
                <a:spcPct val="100000"/>
              </a:lnSpc>
              <a:spcBef>
                <a:spcPct val="0"/>
              </a:spcBef>
              <a:spcAft>
                <a:spcPct val="0"/>
              </a:spcAft>
              <a:buClrTx/>
              <a:buSzTx/>
              <a:buFontTx/>
              <a:buChar char="-"/>
              <a:tabLst/>
            </a:pPr>
            <a:r>
              <a:rPr lang="fr-FR" altLang="fr-FR" sz="1100" dirty="0">
                <a:solidFill>
                  <a:srgbClr val="2B2D74"/>
                </a:solidFill>
              </a:rPr>
              <a:t>En centre : 120 à 150 heures</a:t>
            </a:r>
          </a:p>
          <a:p>
            <a:pPr marL="171450" marR="0" lvl="0" indent="-171450" algn="l" defTabSz="914400" rtl="0" eaLnBrk="0" fontAlgn="base" latinLnBrk="0" hangingPunct="0">
              <a:lnSpc>
                <a:spcPct val="100000"/>
              </a:lnSpc>
              <a:spcBef>
                <a:spcPct val="0"/>
              </a:spcBef>
              <a:spcAft>
                <a:spcPct val="0"/>
              </a:spcAft>
              <a:buClrTx/>
              <a:buSzTx/>
              <a:buFontTx/>
              <a:buChar char="-"/>
              <a:tabLst/>
            </a:pPr>
            <a:r>
              <a:rPr kumimoji="0" lang="fr-FR" altLang="fr-FR" sz="1100" b="0" i="0" u="none" strike="noStrike" cap="none" normalizeH="0" baseline="0" dirty="0">
                <a:ln>
                  <a:noFill/>
                </a:ln>
                <a:solidFill>
                  <a:srgbClr val="2B2D74"/>
                </a:solidFill>
                <a:effectLst/>
              </a:rPr>
              <a:t>En</a:t>
            </a:r>
            <a:r>
              <a:rPr kumimoji="0" lang="fr-FR" altLang="fr-FR" sz="1100" b="0" i="0" u="none" strike="noStrike" cap="none" normalizeH="0" dirty="0">
                <a:ln>
                  <a:noFill/>
                </a:ln>
                <a:solidFill>
                  <a:srgbClr val="2B2D74"/>
                </a:solidFill>
                <a:effectLst/>
              </a:rPr>
              <a:t> entreprise : 140 heures</a:t>
            </a:r>
          </a:p>
          <a:p>
            <a:pPr marL="171450" marR="0" lvl="0" indent="-171450" algn="l" defTabSz="914400" rtl="0" eaLnBrk="0" fontAlgn="base" latinLnBrk="0" hangingPunct="0">
              <a:lnSpc>
                <a:spcPct val="100000"/>
              </a:lnSpc>
              <a:spcBef>
                <a:spcPct val="0"/>
              </a:spcBef>
              <a:spcAft>
                <a:spcPct val="0"/>
              </a:spcAft>
              <a:buClrTx/>
              <a:buSzTx/>
              <a:buFontTx/>
              <a:buChar char="-"/>
              <a:tabLst/>
            </a:pPr>
            <a:endParaRPr kumimoji="0" lang="fr-FR" altLang="fr-FR" sz="800" b="1" i="0" u="none" strike="noStrike" cap="none" normalizeH="0" baseline="0" dirty="0">
              <a:ln>
                <a:noFill/>
              </a:ln>
              <a:solidFill>
                <a:srgbClr val="2B2D74"/>
              </a:solidFill>
              <a:effectLst/>
            </a:endParaRPr>
          </a:p>
          <a:p>
            <a:pPr marR="0" lvl="0" algn="l" defTabSz="914400" rtl="0" eaLnBrk="0" fontAlgn="base" latinLnBrk="0" hangingPunct="0">
              <a:lnSpc>
                <a:spcPct val="100000"/>
              </a:lnSpc>
              <a:spcBef>
                <a:spcPct val="0"/>
              </a:spcBef>
              <a:spcAft>
                <a:spcPct val="0"/>
              </a:spcAft>
              <a:buClrTx/>
              <a:buSzTx/>
              <a:tabLst/>
            </a:pPr>
            <a:r>
              <a:rPr lang="fr-FR" altLang="fr-FR" sz="1100" b="1" dirty="0">
                <a:solidFill>
                  <a:srgbClr val="2B2D74"/>
                </a:solidFill>
              </a:rPr>
              <a:t>Rythme de la formation </a:t>
            </a:r>
            <a:r>
              <a:rPr lang="fr-FR" altLang="fr-FR" sz="1100" dirty="0">
                <a:solidFill>
                  <a:srgbClr val="2B2D74"/>
                </a:solidFill>
              </a:rPr>
              <a: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rgbClr val="2B2D74"/>
                </a:solidFill>
                <a:effectLst/>
              </a:rPr>
              <a:t>3 semaines</a:t>
            </a:r>
            <a:r>
              <a:rPr kumimoji="0" lang="fr-FR" altLang="fr-FR" sz="1100" b="0" i="0" u="none" strike="noStrike" cap="none" normalizeH="0" dirty="0">
                <a:ln>
                  <a:noFill/>
                </a:ln>
                <a:solidFill>
                  <a:srgbClr val="2B2D74"/>
                </a:solidFill>
                <a:effectLst/>
              </a:rPr>
              <a:t> en centre, 4 semaines en entreprise et 1 semaine en cen</a:t>
            </a:r>
            <a:r>
              <a:rPr lang="fr-FR" altLang="fr-FR" sz="1100" dirty="0">
                <a:solidFill>
                  <a:srgbClr val="2B2D74"/>
                </a:solidFill>
              </a:rPr>
              <a:t>tre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fr-FR" altLang="fr-FR" sz="1100" b="0" i="0" u="none" strike="noStrike" cap="none" normalizeH="0" baseline="0" dirty="0">
              <a:ln>
                <a:noFill/>
              </a:ln>
              <a:solidFill>
                <a:srgbClr val="2B2D74"/>
              </a:solidFill>
              <a:effectLst/>
            </a:endParaRPr>
          </a:p>
        </p:txBody>
      </p:sp>
      <p:sp>
        <p:nvSpPr>
          <p:cNvPr id="21" name="Text Box 17"/>
          <p:cNvSpPr txBox="1">
            <a:spLocks noChangeArrowheads="1"/>
          </p:cNvSpPr>
          <p:nvPr/>
        </p:nvSpPr>
        <p:spPr bwMode="auto">
          <a:xfrm>
            <a:off x="3881897" y="1892804"/>
            <a:ext cx="2978150" cy="4841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r>
              <a:rPr lang="fr-FR" altLang="fr-FR" sz="1100" b="1" dirty="0">
                <a:solidFill>
                  <a:srgbClr val="2B2D74"/>
                </a:solidFill>
              </a:rPr>
              <a:t>Programme de la formation :</a:t>
            </a:r>
          </a:p>
          <a:p>
            <a:pPr marL="171450" marR="0" lvl="0" indent="-171450" algn="l" defTabSz="914400" rtl="0" eaLnBrk="0" fontAlgn="base" latinLnBrk="0" hangingPunct="0">
              <a:lnSpc>
                <a:spcPct val="100000"/>
              </a:lnSpc>
              <a:spcBef>
                <a:spcPct val="0"/>
              </a:spcBef>
              <a:spcAft>
                <a:spcPct val="0"/>
              </a:spcAft>
              <a:buClrTx/>
              <a:buSzTx/>
              <a:buFontTx/>
              <a:buChar char="-"/>
              <a:tabLst/>
            </a:pPr>
            <a:endParaRPr lang="fr-FR" altLang="fr-FR" sz="1100" dirty="0">
              <a:solidFill>
                <a:srgbClr val="2B2D74"/>
              </a:solidFill>
            </a:endParaRPr>
          </a:p>
          <a:p>
            <a:pPr marL="171450" marR="0" lvl="0" indent="-171450" algn="l" defTabSz="914400" rtl="0" eaLnBrk="0" fontAlgn="base" latinLnBrk="0" hangingPunct="0">
              <a:lnSpc>
                <a:spcPct val="100000"/>
              </a:lnSpc>
              <a:spcBef>
                <a:spcPct val="0"/>
              </a:spcBef>
              <a:spcAft>
                <a:spcPct val="0"/>
              </a:spcAft>
              <a:buClrTx/>
              <a:buSzTx/>
              <a:buFontTx/>
              <a:buChar char="-"/>
              <a:tabLst/>
            </a:pPr>
            <a:endParaRPr lang="fr-FR" altLang="fr-FR" sz="1100" dirty="0">
              <a:solidFill>
                <a:srgbClr val="2B2D74"/>
              </a:solidFill>
            </a:endParaRPr>
          </a:p>
          <a:p>
            <a:pPr marL="171450" marR="0" lvl="0" indent="-171450" algn="l" defTabSz="914400" rtl="0" eaLnBrk="0" fontAlgn="base" latinLnBrk="0" hangingPunct="0">
              <a:lnSpc>
                <a:spcPct val="100000"/>
              </a:lnSpc>
              <a:spcBef>
                <a:spcPct val="0"/>
              </a:spcBef>
              <a:spcAft>
                <a:spcPct val="0"/>
              </a:spcAft>
              <a:buClrTx/>
              <a:buSzTx/>
              <a:buFontTx/>
              <a:buChar char="-"/>
              <a:tabLst/>
            </a:pPr>
            <a:endParaRPr lang="fr-FR" altLang="fr-FR" sz="1100" dirty="0">
              <a:solidFill>
                <a:srgbClr val="2B2D74"/>
              </a:solidFill>
            </a:endParaRPr>
          </a:p>
          <a:p>
            <a:pPr marL="171450" marR="0" lvl="0" indent="-171450" algn="l" defTabSz="914400" rtl="0" eaLnBrk="0" fontAlgn="base" latinLnBrk="0" hangingPunct="0">
              <a:lnSpc>
                <a:spcPct val="100000"/>
              </a:lnSpc>
              <a:spcBef>
                <a:spcPct val="0"/>
              </a:spcBef>
              <a:spcAft>
                <a:spcPct val="0"/>
              </a:spcAft>
              <a:buClrTx/>
              <a:buSzTx/>
              <a:buFontTx/>
              <a:buChar char="-"/>
              <a:tabLst/>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marL="171450" indent="-171450" defTabSz="914400" eaLnBrk="0" fontAlgn="base" hangingPunct="0">
              <a:spcBef>
                <a:spcPct val="0"/>
              </a:spcBef>
              <a:spcAft>
                <a:spcPct val="0"/>
              </a:spcAft>
              <a:buFontTx/>
              <a:buChar char="-"/>
            </a:pPr>
            <a:endParaRPr lang="fr-FR" altLang="fr-FR" sz="1100" dirty="0">
              <a:solidFill>
                <a:srgbClr val="2B2D74"/>
              </a:solidFill>
            </a:endParaRPr>
          </a:p>
          <a:p>
            <a:pPr defTabSz="914400" eaLnBrk="0" fontAlgn="base" hangingPunct="0">
              <a:spcBef>
                <a:spcPct val="0"/>
              </a:spcBef>
              <a:spcAft>
                <a:spcPct val="0"/>
              </a:spcAft>
            </a:pPr>
            <a:endParaRPr lang="fr-FR" altLang="fr-FR" sz="1100" b="1" dirty="0">
              <a:solidFill>
                <a:srgbClr val="2B2D74"/>
              </a:solidFill>
            </a:endParaRPr>
          </a:p>
          <a:p>
            <a:pPr defTabSz="914400" eaLnBrk="0" fontAlgn="base" hangingPunct="0">
              <a:spcBef>
                <a:spcPct val="0"/>
              </a:spcBef>
              <a:spcAft>
                <a:spcPct val="0"/>
              </a:spcAft>
            </a:pPr>
            <a:r>
              <a:rPr lang="fr-FR" altLang="fr-FR" sz="1100" b="1" dirty="0">
                <a:solidFill>
                  <a:srgbClr val="2B2D74"/>
                </a:solidFill>
              </a:rPr>
              <a:t>Méthode pédagogique mobilisée et modalités d’évaluation :</a:t>
            </a:r>
            <a:endParaRPr lang="fr-FR" altLang="fr-FR" sz="300" b="1" dirty="0">
              <a:solidFill>
                <a:srgbClr val="2B2D74"/>
              </a:solidFill>
            </a:endParaRPr>
          </a:p>
          <a:p>
            <a:pPr defTabSz="914400" eaLnBrk="0" fontAlgn="base" hangingPunct="0">
              <a:spcBef>
                <a:spcPct val="0"/>
              </a:spcBef>
              <a:spcAft>
                <a:spcPct val="0"/>
              </a:spcAft>
            </a:pPr>
            <a:r>
              <a:rPr lang="fr-FR" altLang="fr-FR" sz="1100" dirty="0">
                <a:solidFill>
                  <a:srgbClr val="2B2D74"/>
                </a:solidFill>
              </a:rPr>
              <a:t>Formation individualisée en fonction du parcours et du métier choisis</a:t>
            </a:r>
          </a:p>
          <a:p>
            <a:pPr defTabSz="914400" eaLnBrk="0" fontAlgn="base" hangingPunct="0">
              <a:spcBef>
                <a:spcPct val="0"/>
              </a:spcBef>
              <a:spcAft>
                <a:spcPct val="0"/>
              </a:spcAft>
            </a:pPr>
            <a:r>
              <a:rPr lang="fr-FR" altLang="fr-FR" sz="1100" dirty="0">
                <a:solidFill>
                  <a:srgbClr val="2B2D74"/>
                </a:solidFill>
              </a:rPr>
              <a:t>30 % des cours en </a:t>
            </a:r>
            <a:r>
              <a:rPr lang="fr-FR" altLang="fr-FR" sz="1100" dirty="0" err="1">
                <a:solidFill>
                  <a:srgbClr val="2B2D74"/>
                </a:solidFill>
              </a:rPr>
              <a:t>distanciel</a:t>
            </a:r>
            <a:endParaRPr lang="fr-FR" altLang="fr-FR" sz="1100" dirty="0">
              <a:solidFill>
                <a:srgbClr val="2B2D74"/>
              </a:solidFill>
            </a:endParaRPr>
          </a:p>
          <a:p>
            <a:pPr defTabSz="914400" eaLnBrk="0" fontAlgn="base" hangingPunct="0">
              <a:spcBef>
                <a:spcPct val="0"/>
              </a:spcBef>
              <a:spcAft>
                <a:spcPct val="0"/>
              </a:spcAft>
            </a:pPr>
            <a:r>
              <a:rPr lang="fr-FR" altLang="fr-FR" sz="1100" dirty="0">
                <a:solidFill>
                  <a:srgbClr val="2B2D74"/>
                </a:solidFill>
              </a:rPr>
              <a:t>Remise à niveau en fonction des besoins du stagiaire</a:t>
            </a:r>
          </a:p>
          <a:p>
            <a:pPr marR="0" lvl="0" algn="l" defTabSz="914400" rtl="0" eaLnBrk="0" fontAlgn="base" latinLnBrk="0" hangingPunct="0">
              <a:lnSpc>
                <a:spcPct val="100000"/>
              </a:lnSpc>
              <a:spcBef>
                <a:spcPct val="0"/>
              </a:spcBef>
              <a:spcAft>
                <a:spcPct val="0"/>
              </a:spcAft>
              <a:buClrTx/>
              <a:buSzTx/>
              <a:tabLst/>
            </a:pPr>
            <a:r>
              <a:rPr lang="fr-FR" altLang="fr-FR" sz="1100" dirty="0">
                <a:solidFill>
                  <a:srgbClr val="2B2D74"/>
                </a:solidFill>
              </a:rPr>
              <a:t> </a:t>
            </a:r>
            <a:endParaRPr kumimoji="0" lang="fr-FR" altLang="fr-FR" sz="1100" b="0" i="0" u="none" strike="noStrike" cap="none" normalizeH="0" baseline="0" dirty="0">
              <a:ln>
                <a:noFill/>
              </a:ln>
              <a:solidFill>
                <a:srgbClr val="2B2D74"/>
              </a:solidFill>
              <a:effectLst/>
            </a:endParaRPr>
          </a:p>
        </p:txBody>
      </p:sp>
      <p:sp>
        <p:nvSpPr>
          <p:cNvPr id="22" name="Text Box 17"/>
          <p:cNvSpPr txBox="1">
            <a:spLocks noChangeArrowheads="1"/>
          </p:cNvSpPr>
          <p:nvPr/>
        </p:nvSpPr>
        <p:spPr bwMode="auto">
          <a:xfrm>
            <a:off x="394733" y="5639661"/>
            <a:ext cx="2978150" cy="10748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rgbClr val="2B2D74"/>
              </a:solidFill>
              <a:effectLst/>
            </a:endParaRPr>
          </a:p>
          <a:p>
            <a:pPr marR="0" lvl="0" algn="l" defTabSz="914400" rtl="0" eaLnBrk="0" fontAlgn="base" latinLnBrk="0" hangingPunct="0">
              <a:lnSpc>
                <a:spcPct val="100000"/>
              </a:lnSpc>
              <a:spcBef>
                <a:spcPct val="0"/>
              </a:spcBef>
              <a:spcAft>
                <a:spcPct val="0"/>
              </a:spcAft>
              <a:buClrTx/>
              <a:buSzTx/>
              <a:tabLst/>
            </a:pPr>
            <a:r>
              <a:rPr lang="fr-FR" altLang="fr-FR" sz="1100" b="1" dirty="0">
                <a:solidFill>
                  <a:srgbClr val="2B2D74"/>
                </a:solidFill>
              </a:rPr>
              <a:t>Public cible :</a:t>
            </a:r>
          </a:p>
          <a:p>
            <a:pPr marR="0" lvl="0" algn="l" defTabSz="914400" rtl="0" eaLnBrk="0" fontAlgn="base" latinLnBrk="0" hangingPunct="0">
              <a:lnSpc>
                <a:spcPct val="100000"/>
              </a:lnSpc>
              <a:spcBef>
                <a:spcPct val="0"/>
              </a:spcBef>
              <a:spcAft>
                <a:spcPct val="0"/>
              </a:spcAft>
              <a:buClrTx/>
              <a:buSzTx/>
              <a:tabLst/>
            </a:pPr>
            <a:r>
              <a:rPr lang="fr-FR" altLang="fr-FR" sz="1100" dirty="0">
                <a:solidFill>
                  <a:srgbClr val="2B2D74"/>
                </a:solidFill>
              </a:rPr>
              <a:t>Demandeurs d’emploi </a:t>
            </a:r>
            <a:r>
              <a:rPr lang="fr-FR" altLang="fr-FR" sz="1100" b="1" u="sng" dirty="0">
                <a:solidFill>
                  <a:srgbClr val="F9603A"/>
                </a:solidFill>
              </a:rPr>
              <a:t>et/ou </a:t>
            </a:r>
            <a:r>
              <a:rPr lang="fr-FR" altLang="fr-FR" sz="1100" dirty="0">
                <a:solidFill>
                  <a:srgbClr val="2B2D74"/>
                </a:solidFill>
              </a:rPr>
              <a:t>jeunes de moins de 26 ans ayant un projet professionnel validé</a:t>
            </a:r>
          </a:p>
          <a:p>
            <a:pPr marR="0" lvl="0" algn="l" defTabSz="914400" rtl="0" eaLnBrk="0" fontAlgn="base" latinLnBrk="0" hangingPunct="0">
              <a:lnSpc>
                <a:spcPct val="100000"/>
              </a:lnSpc>
              <a:spcBef>
                <a:spcPct val="0"/>
              </a:spcBef>
              <a:spcAft>
                <a:spcPct val="0"/>
              </a:spcAft>
              <a:buClrTx/>
              <a:buSzTx/>
              <a:tabLst/>
            </a:pPr>
            <a:endParaRPr lang="fr-FR" altLang="fr-FR" sz="1100" dirty="0">
              <a:solidFill>
                <a:srgbClr val="2B2D74"/>
              </a:solidFill>
            </a:endParaRPr>
          </a:p>
          <a:p>
            <a:pPr marR="0" lvl="0" algn="l" defTabSz="914400" rtl="0" eaLnBrk="0" fontAlgn="base" latinLnBrk="0" hangingPunct="0">
              <a:lnSpc>
                <a:spcPct val="100000"/>
              </a:lnSpc>
              <a:spcBef>
                <a:spcPct val="0"/>
              </a:spcBef>
              <a:spcAft>
                <a:spcPct val="0"/>
              </a:spcAft>
              <a:buClrTx/>
              <a:buSzTx/>
              <a:tabLst/>
            </a:pPr>
            <a:r>
              <a:rPr kumimoji="0" lang="fr-FR" altLang="fr-FR" sz="1100" b="1" i="0" u="none" strike="noStrike" cap="none" normalizeH="0" baseline="0" dirty="0">
                <a:ln>
                  <a:noFill/>
                </a:ln>
                <a:solidFill>
                  <a:srgbClr val="2B2D74"/>
                </a:solidFill>
                <a:effectLst/>
              </a:rPr>
              <a:t>Prérequis :</a:t>
            </a:r>
          </a:p>
          <a:p>
            <a:pPr marR="0" lvl="0" algn="l" defTabSz="914400" rtl="0" eaLnBrk="0" fontAlgn="base" latinLnBrk="0" hangingPunct="0">
              <a:lnSpc>
                <a:spcPct val="100000"/>
              </a:lnSpc>
              <a:spcBef>
                <a:spcPct val="0"/>
              </a:spcBef>
              <a:spcAft>
                <a:spcPct val="0"/>
              </a:spcAft>
              <a:buClrTx/>
              <a:buSzTx/>
              <a:tabLst/>
            </a:pPr>
            <a:r>
              <a:rPr lang="fr-FR" altLang="fr-FR" sz="1100" dirty="0">
                <a:solidFill>
                  <a:srgbClr val="2B2D74"/>
                </a:solidFill>
              </a:rPr>
              <a:t>C</a:t>
            </a:r>
            <a:r>
              <a:rPr kumimoji="0" lang="fr-FR" altLang="fr-FR" sz="1100" b="0" i="0" u="none" strike="noStrike" cap="none" normalizeH="0" baseline="0" dirty="0">
                <a:ln>
                  <a:noFill/>
                </a:ln>
                <a:solidFill>
                  <a:srgbClr val="2B2D74"/>
                </a:solidFill>
                <a:effectLst/>
              </a:rPr>
              <a:t>ompréhension</a:t>
            </a:r>
            <a:r>
              <a:rPr kumimoji="0" lang="fr-FR" altLang="fr-FR" sz="1100" b="0" i="0" u="none" strike="noStrike" cap="none" normalizeH="0" dirty="0">
                <a:ln>
                  <a:noFill/>
                </a:ln>
                <a:solidFill>
                  <a:srgbClr val="2B2D74"/>
                </a:solidFill>
                <a:effectLst/>
              </a:rPr>
              <a:t> écrite et orale de la langue française</a:t>
            </a:r>
          </a:p>
          <a:p>
            <a:pPr marR="0" lvl="0" algn="l" defTabSz="914400" rtl="0" eaLnBrk="0" fontAlgn="base" latinLnBrk="0" hangingPunct="0">
              <a:lnSpc>
                <a:spcPct val="100000"/>
              </a:lnSpc>
              <a:spcBef>
                <a:spcPct val="0"/>
              </a:spcBef>
              <a:spcAft>
                <a:spcPct val="0"/>
              </a:spcAft>
              <a:buClrTx/>
              <a:buSzTx/>
              <a:tabLst/>
            </a:pPr>
            <a:endParaRPr lang="fr-FR" altLang="fr-FR" sz="1100" baseline="0" dirty="0">
              <a:solidFill>
                <a:srgbClr val="2B2D74"/>
              </a:solidFill>
            </a:endParaRPr>
          </a:p>
          <a:p>
            <a:pPr marR="0" lvl="0" algn="l" defTabSz="914400" rtl="0" eaLnBrk="0" fontAlgn="base" latinLnBrk="0" hangingPunct="0">
              <a:lnSpc>
                <a:spcPct val="100000"/>
              </a:lnSpc>
              <a:spcBef>
                <a:spcPct val="0"/>
              </a:spcBef>
              <a:spcAft>
                <a:spcPct val="0"/>
              </a:spcAft>
              <a:buClrTx/>
              <a:buSzTx/>
              <a:tabLst/>
            </a:pPr>
            <a:r>
              <a:rPr lang="fr-FR" altLang="fr-FR" sz="1100" b="1" dirty="0">
                <a:solidFill>
                  <a:srgbClr val="2B2D74"/>
                </a:solidFill>
              </a:rPr>
              <a:t>Accessibilité </a:t>
            </a:r>
            <a:r>
              <a:rPr lang="fr-FR" altLang="fr-FR" sz="1100" dirty="0">
                <a:solidFill>
                  <a:srgbClr val="2B2D74"/>
                </a:solidFill>
              </a:rPr>
              <a:t>: nos référents handicap sont à votre écoute pour l’analyse des besoins spécifiques et l’adaptation de la formation des personnes en situation de handicap.</a:t>
            </a:r>
            <a:endParaRPr kumimoji="0" lang="fr-FR" altLang="fr-FR" sz="1100" b="0" i="0" u="none" strike="noStrike" cap="none" normalizeH="0" baseline="0" dirty="0">
              <a:ln>
                <a:noFill/>
              </a:ln>
              <a:solidFill>
                <a:srgbClr val="2B2D74"/>
              </a:solidFill>
              <a:effectLst/>
            </a:endParaRPr>
          </a:p>
        </p:txBody>
      </p:sp>
      <p:sp>
        <p:nvSpPr>
          <p:cNvPr id="12" name="Rectangle 11"/>
          <p:cNvSpPr/>
          <p:nvPr/>
        </p:nvSpPr>
        <p:spPr>
          <a:xfrm>
            <a:off x="287108" y="7907369"/>
            <a:ext cx="3391451" cy="601558"/>
          </a:xfrm>
          <a:prstGeom prst="rect">
            <a:avLst/>
          </a:prstGeom>
        </p:spPr>
        <p:txBody>
          <a:bodyPr wrap="square">
            <a:spAutoFit/>
          </a:bodyPr>
          <a:lstStyle/>
          <a:p>
            <a:r>
              <a:rPr lang="fr-FR" sz="1100" dirty="0">
                <a:solidFill>
                  <a:srgbClr val="2B2D74"/>
                </a:solidFill>
                <a:latin typeface="Calibri" panose="020F0502020204030204" pitchFamily="34" charset="0"/>
                <a:ea typeface="Calibri" panose="020F0502020204030204" pitchFamily="34" charset="0"/>
              </a:rPr>
              <a:t>N.B. : pour les demandeurs d’emploi les frais pédagogiques sont entièrement pris en charge par la Région Grand Est.</a:t>
            </a:r>
            <a:endParaRPr lang="fr-FR" sz="1100" dirty="0">
              <a:solidFill>
                <a:srgbClr val="2B2D74"/>
              </a:solidFill>
            </a:endParaRPr>
          </a:p>
        </p:txBody>
      </p:sp>
      <p:grpSp>
        <p:nvGrpSpPr>
          <p:cNvPr id="13" name="Group 2"/>
          <p:cNvGrpSpPr>
            <a:grpSpLocks/>
          </p:cNvGrpSpPr>
          <p:nvPr/>
        </p:nvGrpSpPr>
        <p:grpSpPr bwMode="auto">
          <a:xfrm>
            <a:off x="394733" y="5270226"/>
            <a:ext cx="540000" cy="540000"/>
            <a:chOff x="111145290" y="107829132"/>
            <a:chExt cx="648000" cy="648000"/>
          </a:xfrm>
        </p:grpSpPr>
        <p:sp>
          <p:nvSpPr>
            <p:cNvPr id="14" name="Oval 3"/>
            <p:cNvSpPr>
              <a:spLocks noChangeArrowheads="1"/>
            </p:cNvSpPr>
            <p:nvPr/>
          </p:nvSpPr>
          <p:spPr bwMode="auto">
            <a:xfrm>
              <a:off x="111145290" y="107829132"/>
              <a:ext cx="648000" cy="648000"/>
            </a:xfrm>
            <a:prstGeom prst="ellipse">
              <a:avLst/>
            </a:prstGeom>
            <a:solidFill>
              <a:srgbClr val="F9603A"/>
            </a:solidFill>
            <a:ln w="25400" algn="ctr">
              <a:solidFill>
                <a:srgbClr val="F9603A"/>
              </a:solidFill>
              <a:round/>
              <a:headEnd/>
              <a:tailEnd/>
            </a:ln>
            <a:effectLst/>
            <a:extLst>
              <a:ext uri="{AF507438-7753-43E0-B8FC-AC1667EBCBE1}">
                <a14:hiddenEffects xmlns:a14="http://schemas.microsoft.com/office/drawing/2010/main">
                  <a:effectLst>
                    <a:outerShdw dist="35921" dir="2700000" algn="ctr" rotWithShape="0">
                      <a:srgbClr val="2B2E92"/>
                    </a:outerShdw>
                  </a:effectLst>
                </a14:hiddenEffects>
              </a:ext>
            </a:extLst>
          </p:spPr>
          <p:txBody>
            <a:bodyPr vert="horz" wrap="square" lIns="36576" tIns="36576" rIns="36576" bIns="36576" numCol="1" anchor="t" anchorCtr="0" compatLnSpc="1">
              <a:prstTxWarp prst="textNoShape">
                <a:avLst/>
              </a:prstTxWarp>
            </a:bodyPr>
            <a:lstStyle/>
            <a:p>
              <a:endParaRPr lang="fr-FR"/>
            </a:p>
          </p:txBody>
        </p:sp>
        <p:pic>
          <p:nvPicPr>
            <p:cNvPr id="2052" name="Picture 4" descr="qu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19884" y="107866232"/>
              <a:ext cx="505822" cy="492640"/>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E92"/>
                  </a:solidFill>
                  <a:miter lim="800000"/>
                  <a:headEnd/>
                  <a:tailEnd/>
                </a14:hiddenLine>
              </a:ext>
              <a:ext uri="{AF507438-7753-43E0-B8FC-AC1667EBCBE1}">
                <a14:hiddenEffects xmlns:a14="http://schemas.microsoft.com/office/drawing/2010/main">
                  <a:effectLst>
                    <a:outerShdw dist="35921" dir="2700000" algn="ctr" rotWithShape="0">
                      <a:srgbClr val="2B2E92"/>
                    </a:outerShdw>
                  </a:effectLst>
                </a14:hiddenEffects>
              </a:ext>
            </a:extLst>
          </p:spPr>
        </p:pic>
      </p:grpSp>
      <p:grpSp>
        <p:nvGrpSpPr>
          <p:cNvPr id="15" name="Group 5"/>
          <p:cNvGrpSpPr>
            <a:grpSpLocks/>
          </p:cNvGrpSpPr>
          <p:nvPr/>
        </p:nvGrpSpPr>
        <p:grpSpPr bwMode="auto">
          <a:xfrm>
            <a:off x="296894" y="1485472"/>
            <a:ext cx="540000" cy="540000"/>
            <a:chOff x="107746800" y="107249206"/>
            <a:chExt cx="360000" cy="360000"/>
          </a:xfrm>
        </p:grpSpPr>
        <p:sp>
          <p:nvSpPr>
            <p:cNvPr id="16" name="Oval 6"/>
            <p:cNvSpPr>
              <a:spLocks noChangeArrowheads="1"/>
            </p:cNvSpPr>
            <p:nvPr/>
          </p:nvSpPr>
          <p:spPr bwMode="auto">
            <a:xfrm>
              <a:off x="107746800" y="107249206"/>
              <a:ext cx="360000" cy="360000"/>
            </a:xfrm>
            <a:prstGeom prst="ellipse">
              <a:avLst/>
            </a:prstGeom>
            <a:solidFill>
              <a:srgbClr val="F9603A"/>
            </a:solidFill>
            <a:ln w="25400" algn="ctr">
              <a:solidFill>
                <a:srgbClr val="F9603A"/>
              </a:solidFill>
              <a:round/>
              <a:headEnd/>
              <a:tailEnd/>
            </a:ln>
            <a:effectLst/>
            <a:extLst>
              <a:ext uri="{AF507438-7753-43E0-B8FC-AC1667EBCBE1}">
                <a14:hiddenEffects xmlns:a14="http://schemas.microsoft.com/office/drawing/2010/main">
                  <a:effectLst>
                    <a:outerShdw dist="35921" dir="2700000" algn="ctr" rotWithShape="0">
                      <a:srgbClr val="2B2E92"/>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2055" name="Picture 7" descr="conf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761639" y="107263453"/>
              <a:ext cx="335417" cy="335416"/>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E92"/>
                  </a:solidFill>
                  <a:miter lim="800000"/>
                  <a:headEnd/>
                  <a:tailEnd/>
                </a14:hiddenLine>
              </a:ext>
              <a:ext uri="{AF507438-7753-43E0-B8FC-AC1667EBCBE1}">
                <a14:hiddenEffects xmlns:a14="http://schemas.microsoft.com/office/drawing/2010/main">
                  <a:effectLst>
                    <a:outerShdw dist="35921" dir="2700000" algn="ctr" rotWithShape="0">
                      <a:srgbClr val="2B2E92"/>
                    </a:outerShdw>
                  </a:effectLst>
                </a14:hiddenEffects>
              </a:ext>
            </a:extLst>
          </p:spPr>
        </p:pic>
      </p:grpSp>
      <p:grpSp>
        <p:nvGrpSpPr>
          <p:cNvPr id="17" name="Group 8"/>
          <p:cNvGrpSpPr>
            <a:grpSpLocks/>
          </p:cNvGrpSpPr>
          <p:nvPr/>
        </p:nvGrpSpPr>
        <p:grpSpPr bwMode="auto">
          <a:xfrm>
            <a:off x="3835353" y="1473312"/>
            <a:ext cx="540000" cy="540000"/>
            <a:chOff x="109859027" y="108677844"/>
            <a:chExt cx="720000" cy="720000"/>
          </a:xfrm>
        </p:grpSpPr>
        <p:sp>
          <p:nvSpPr>
            <p:cNvPr id="18" name="Oval 9"/>
            <p:cNvSpPr>
              <a:spLocks noChangeArrowheads="1"/>
            </p:cNvSpPr>
            <p:nvPr/>
          </p:nvSpPr>
          <p:spPr bwMode="auto">
            <a:xfrm>
              <a:off x="109859027" y="108677844"/>
              <a:ext cx="720000" cy="720000"/>
            </a:xfrm>
            <a:prstGeom prst="ellipse">
              <a:avLst/>
            </a:prstGeom>
            <a:solidFill>
              <a:srgbClr val="F9603A"/>
            </a:solidFill>
            <a:ln w="25400" algn="ctr">
              <a:solidFill>
                <a:srgbClr val="F9603A"/>
              </a:solidFill>
              <a:round/>
              <a:headEnd/>
              <a:tailEnd/>
            </a:ln>
            <a:effectLst/>
            <a:extLst>
              <a:ext uri="{AF507438-7753-43E0-B8FC-AC1667EBCBE1}">
                <a14:hiddenEffects xmlns:a14="http://schemas.microsoft.com/office/drawing/2010/main">
                  <a:effectLst>
                    <a:outerShdw dist="35921" dir="2700000" algn="ctr" rotWithShape="0">
                      <a:srgbClr val="2B2E92"/>
                    </a:outerShdw>
                  </a:effectLst>
                </a14:hiddenEffects>
              </a:ext>
            </a:extLst>
          </p:spPr>
          <p:txBody>
            <a:bodyPr vert="horz" wrap="square" lIns="36576" tIns="36576" rIns="36576" bIns="36576" numCol="1" anchor="t" anchorCtr="0" compatLnSpc="1">
              <a:prstTxWarp prst="textNoShape">
                <a:avLst/>
              </a:prstTxWarp>
            </a:bodyPr>
            <a:lstStyle/>
            <a:p>
              <a:endParaRPr lang="fr-FR"/>
            </a:p>
          </p:txBody>
        </p:sp>
        <p:pic>
          <p:nvPicPr>
            <p:cNvPr id="2058" name="Picture 10" descr="parametr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971552" y="108775631"/>
              <a:ext cx="509906" cy="524844"/>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E92"/>
                  </a:solidFill>
                  <a:miter lim="800000"/>
                  <a:headEnd/>
                  <a:tailEnd/>
                </a14:hiddenLine>
              </a:ext>
              <a:ext uri="{AF507438-7753-43E0-B8FC-AC1667EBCBE1}">
                <a14:hiddenEffects xmlns:a14="http://schemas.microsoft.com/office/drawing/2010/main">
                  <a:effectLst>
                    <a:outerShdw dist="35921" dir="2700000" algn="ctr" rotWithShape="0">
                      <a:srgbClr val="2B2E92"/>
                    </a:outerShdw>
                  </a:effectLst>
                </a14:hiddenEffects>
              </a:ext>
            </a:extLst>
          </p:spPr>
        </p:pic>
      </p:grpSp>
      <p:pic>
        <p:nvPicPr>
          <p:cNvPr id="2059" name="Picture 11" descr="promotion"/>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2964" y="6825298"/>
            <a:ext cx="540000" cy="540000"/>
          </a:xfrm>
          <a:prstGeom prst="ellipse">
            <a:avLst/>
          </a:prstGeom>
          <a:solidFill>
            <a:srgbClr val="F9603A"/>
          </a:solidFill>
          <a:ln w="25400" algn="ctr">
            <a:solidFill>
              <a:srgbClr val="F9603A"/>
            </a:solidFill>
            <a:round/>
            <a:headEnd/>
            <a:tailEnd/>
          </a:ln>
          <a:effectLst/>
          <a:extLst>
            <a:ext uri="{AF507438-7753-43E0-B8FC-AC1667EBCBE1}">
              <a14:hiddenEffects xmlns:a14="http://schemas.microsoft.com/office/drawing/2010/main">
                <a:effectLst>
                  <a:outerShdw dist="35921" dir="2700000" algn="ctr" rotWithShape="0">
                    <a:srgbClr val="2B2E92"/>
                  </a:outerShdw>
                </a:effectLst>
              </a14:hiddenEffects>
            </a:ext>
          </a:extLst>
        </p:spPr>
      </p:pic>
      <p:grpSp>
        <p:nvGrpSpPr>
          <p:cNvPr id="19" name="Group 12"/>
          <p:cNvGrpSpPr>
            <a:grpSpLocks/>
          </p:cNvGrpSpPr>
          <p:nvPr/>
        </p:nvGrpSpPr>
        <p:grpSpPr bwMode="auto">
          <a:xfrm>
            <a:off x="261504" y="8634142"/>
            <a:ext cx="540000" cy="540000"/>
            <a:chOff x="108292900" y="113372000"/>
            <a:chExt cx="360000" cy="360000"/>
          </a:xfrm>
        </p:grpSpPr>
        <p:sp>
          <p:nvSpPr>
            <p:cNvPr id="24" name="Oval 13"/>
            <p:cNvSpPr>
              <a:spLocks noChangeArrowheads="1"/>
            </p:cNvSpPr>
            <p:nvPr/>
          </p:nvSpPr>
          <p:spPr bwMode="auto">
            <a:xfrm>
              <a:off x="108292900" y="113372000"/>
              <a:ext cx="360000" cy="360000"/>
            </a:xfrm>
            <a:prstGeom prst="ellipse">
              <a:avLst/>
            </a:prstGeom>
            <a:solidFill>
              <a:srgbClr val="F9603A"/>
            </a:solidFill>
            <a:ln w="25400" algn="ctr">
              <a:solidFill>
                <a:srgbClr val="F9603A"/>
              </a:solidFill>
              <a:round/>
              <a:headEnd/>
              <a:tailEnd/>
            </a:ln>
            <a:effectLst/>
            <a:extLst>
              <a:ext uri="{AF507438-7753-43E0-B8FC-AC1667EBCBE1}">
                <a14:hiddenEffects xmlns:a14="http://schemas.microsoft.com/office/drawing/2010/main">
                  <a:effectLst>
                    <a:outerShdw dist="35921" dir="2700000" algn="ctr" rotWithShape="0">
                      <a:srgbClr val="2B2E92"/>
                    </a:outerShdw>
                  </a:effectLst>
                </a14:hiddenEffects>
              </a:ext>
            </a:extLst>
          </p:spPr>
          <p:txBody>
            <a:bodyPr vert="horz" wrap="square" lIns="36576" tIns="36576" rIns="36576" bIns="36576" numCol="1" anchor="t" anchorCtr="0" compatLnSpc="1">
              <a:prstTxWarp prst="textNoShape">
                <a:avLst/>
              </a:prstTxWarp>
            </a:bodyPr>
            <a:lstStyle/>
            <a:p>
              <a:endParaRPr lang="fr-FR"/>
            </a:p>
          </p:txBody>
        </p:sp>
        <p:pic>
          <p:nvPicPr>
            <p:cNvPr id="2062" name="Picture 14" descr="site-interne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337681" y="113411083"/>
              <a:ext cx="294060" cy="294060"/>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E92"/>
                  </a:solidFill>
                  <a:miter lim="800000"/>
                  <a:headEnd/>
                  <a:tailEnd/>
                </a14:hiddenLine>
              </a:ext>
              <a:ext uri="{AF507438-7753-43E0-B8FC-AC1667EBCBE1}">
                <a14:hiddenEffects xmlns:a14="http://schemas.microsoft.com/office/drawing/2010/main">
                  <a:effectLst>
                    <a:outerShdw dist="35921" dir="2700000" algn="ctr" rotWithShape="0">
                      <a:srgbClr val="2B2E92"/>
                    </a:outerShdw>
                  </a:effectLst>
                </a14:hiddenEffects>
              </a:ext>
            </a:extLst>
          </p:spPr>
        </p:pic>
      </p:grpSp>
      <p:sp>
        <p:nvSpPr>
          <p:cNvPr id="39" name="Text Box 11"/>
          <p:cNvSpPr txBox="1">
            <a:spLocks noChangeArrowheads="1"/>
          </p:cNvSpPr>
          <p:nvPr/>
        </p:nvSpPr>
        <p:spPr bwMode="auto">
          <a:xfrm>
            <a:off x="4554458" y="6952156"/>
            <a:ext cx="2400300" cy="317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400" b="1" dirty="0">
                <a:solidFill>
                  <a:srgbClr val="F9603A"/>
                </a:solidFill>
                <a:latin typeface="Tahoma" panose="020B0604030504040204" pitchFamily="34" charset="0"/>
                <a:ea typeface="Tahoma" panose="020B0604030504040204" pitchFamily="34" charset="0"/>
                <a:cs typeface="Tahoma" panose="020B0604030504040204" pitchFamily="34" charset="0"/>
              </a:rPr>
              <a:t>BON À SAVOIR</a:t>
            </a:r>
            <a:endParaRPr kumimoji="0" lang="fr-FR" altLang="fr-FR" sz="1400" b="0" i="0" u="none" strike="noStrike" cap="none" normalizeH="0" baseline="0" dirty="0">
              <a:ln>
                <a:noFill/>
              </a:ln>
              <a:solidFill>
                <a:srgbClr val="F9603A"/>
              </a:solidFill>
              <a:effectLst/>
              <a:latin typeface="Tahoma" panose="020B0604030504040204" pitchFamily="34" charset="0"/>
              <a:ea typeface="Tahoma" panose="020B0604030504040204" pitchFamily="34" charset="0"/>
              <a:cs typeface="Tahoma" panose="020B0604030504040204" pitchFamily="34" charset="0"/>
            </a:endParaRPr>
          </a:p>
        </p:txBody>
      </p:sp>
      <p:pic>
        <p:nvPicPr>
          <p:cNvPr id="2063" name="Picture 15" descr="Logo R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02178" y="10150848"/>
            <a:ext cx="1066800" cy="290513"/>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pic>
      <p:pic>
        <p:nvPicPr>
          <p:cNvPr id="2064" name="Picture 16" descr="Logo RGE RVB"/>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81143" y="9654659"/>
            <a:ext cx="1651437" cy="553181"/>
          </a:xfrm>
          <a:prstGeom prst="rect">
            <a:avLst/>
          </a:prstGeom>
          <a:noFill/>
          <a:ln>
            <a:noFill/>
          </a:ln>
          <a:effectLst/>
          <a:extLst>
            <a:ext uri="{909E8E84-426E-40DD-AFC4-6F175D3DCCD1}">
              <a14:hiddenFill xmlns:a14="http://schemas.microsoft.com/office/drawing/2010/main">
                <a:solidFill>
                  <a:srgbClr val="FDC82F"/>
                </a:solidFill>
              </a14:hiddenFill>
            </a:ext>
            <a:ext uri="{91240B29-F687-4F45-9708-019B960494DF}">
              <a14:hiddenLine xmlns:a14="http://schemas.microsoft.com/office/drawing/2010/main" w="25400" algn="ctr">
                <a:solidFill>
                  <a:srgbClr val="2B2D74"/>
                </a:solidFill>
                <a:miter lim="800000"/>
                <a:headEnd/>
                <a:tailEnd/>
              </a14:hiddenLine>
            </a:ext>
            <a:ext uri="{AF507438-7753-43E0-B8FC-AC1667EBCBE1}">
              <a14:hiddenEffects xmlns:a14="http://schemas.microsoft.com/office/drawing/2010/main">
                <a:effectLst>
                  <a:outerShdw dist="35921" dir="2700000" algn="ctr" rotWithShape="0">
                    <a:srgbClr val="2B2D74"/>
                  </a:outerShdw>
                </a:effectLst>
              </a14:hiddenEffects>
            </a:ext>
          </a:extLst>
        </p:spPr>
      </p:pic>
      <p:graphicFrame>
        <p:nvGraphicFramePr>
          <p:cNvPr id="36" name="Tableau 35"/>
          <p:cNvGraphicFramePr>
            <a:graphicFrameLocks noGrp="1"/>
          </p:cNvGraphicFramePr>
          <p:nvPr>
            <p:extLst>
              <p:ext uri="{D42A27DB-BD31-4B8C-83A1-F6EECF244321}">
                <p14:modId xmlns:p14="http://schemas.microsoft.com/office/powerpoint/2010/main" val="852150330"/>
              </p:ext>
            </p:extLst>
          </p:nvPr>
        </p:nvGraphicFramePr>
        <p:xfrm>
          <a:off x="3807112" y="2376991"/>
          <a:ext cx="3598862" cy="2865120"/>
        </p:xfrm>
        <a:graphic>
          <a:graphicData uri="http://schemas.openxmlformats.org/drawingml/2006/table">
            <a:tbl>
              <a:tblPr/>
              <a:tblGrid>
                <a:gridCol w="3598862">
                  <a:extLst>
                    <a:ext uri="{9D8B030D-6E8A-4147-A177-3AD203B41FA5}">
                      <a16:colId xmlns:a16="http://schemas.microsoft.com/office/drawing/2014/main" val="20000"/>
                    </a:ext>
                  </a:extLst>
                </a:gridCol>
              </a:tblGrid>
              <a:tr h="2738488">
                <a:tc>
                  <a:txBody>
                    <a:bodyPr/>
                    <a:lstStyle/>
                    <a:p>
                      <a:pPr marL="180340" marR="21590" algn="l">
                        <a:lnSpc>
                          <a:spcPct val="100000"/>
                        </a:lnSpc>
                        <a:spcAft>
                          <a:spcPts val="0"/>
                        </a:spcAft>
                      </a:pPr>
                      <a:r>
                        <a:rPr lang="fr-FR" sz="1100" b="0" u="sng" dirty="0">
                          <a:solidFill>
                            <a:srgbClr val="2B2D74"/>
                          </a:solidFill>
                          <a:effectLst/>
                          <a:latin typeface="+mn-lt"/>
                          <a:ea typeface="Times New Roman" panose="02020603050405020304" pitchFamily="18" charset="0"/>
                          <a:cs typeface="Times New Roman" panose="02020603050405020304" pitchFamily="18" charset="0"/>
                        </a:rPr>
                        <a:t>Connaissance du Secteur Sanitaire et Social et des Métiers</a:t>
                      </a:r>
                      <a:r>
                        <a:rPr lang="fr-FR" sz="1100" b="0" dirty="0">
                          <a:solidFill>
                            <a:srgbClr val="2B2D74"/>
                          </a:solidFill>
                          <a:effectLst/>
                          <a:latin typeface="+mn-lt"/>
                          <a:ea typeface="Times New Roman" panose="02020603050405020304" pitchFamily="18" charset="0"/>
                          <a:cs typeface="Times New Roman" panose="02020603050405020304" pitchFamily="18" charset="0"/>
                        </a:rPr>
                        <a:t> :</a:t>
                      </a:r>
                      <a:endParaRPr lang="fr-FR" sz="1100" b="0" dirty="0">
                        <a:solidFill>
                          <a:srgbClr val="2B2D74"/>
                        </a:solidFill>
                        <a:effectLst/>
                        <a:latin typeface="+mn-lt"/>
                        <a:ea typeface="Calibri" panose="020F0502020204030204" pitchFamily="34" charset="0"/>
                        <a:cs typeface="Times New Roman" panose="02020603050405020304" pitchFamily="18" charset="0"/>
                      </a:endParaRPr>
                    </a:p>
                    <a:p>
                      <a:pPr marL="216000" marR="21590" lvl="0" indent="-216000" algn="l">
                        <a:lnSpc>
                          <a:spcPct val="100000"/>
                        </a:lnSpc>
                        <a:spcAft>
                          <a:spcPts val="0"/>
                        </a:spcAft>
                        <a:buFont typeface="Arial" panose="020B0604020202020204" pitchFamily="34" charset="0"/>
                        <a:buChar char="-"/>
                      </a:pPr>
                      <a:r>
                        <a:rPr lang="fr-FR" sz="1100" dirty="0">
                          <a:solidFill>
                            <a:srgbClr val="2B2D74"/>
                          </a:solidFill>
                          <a:effectLst/>
                          <a:latin typeface="+mn-lt"/>
                          <a:ea typeface="Times New Roman" panose="02020603050405020304" pitchFamily="18" charset="0"/>
                          <a:cs typeface="Times New Roman" panose="02020603050405020304" pitchFamily="18" charset="0"/>
                        </a:rPr>
                        <a:t>Connaissance des établissements, des métiers, des services médico-sociaux et des publics</a:t>
                      </a:r>
                      <a:endParaRPr lang="fr-FR" sz="1100" dirty="0">
                        <a:solidFill>
                          <a:srgbClr val="2B2D74"/>
                        </a:solidFill>
                        <a:effectLst/>
                        <a:latin typeface="+mn-lt"/>
                        <a:ea typeface="Calibri" panose="020F0502020204030204" pitchFamily="34" charset="0"/>
                        <a:cs typeface="Times New Roman" panose="02020603050405020304" pitchFamily="18" charset="0"/>
                      </a:endParaRPr>
                    </a:p>
                    <a:p>
                      <a:pPr marL="216000" marR="21590" lvl="0" indent="-216000" algn="l">
                        <a:lnSpc>
                          <a:spcPct val="100000"/>
                        </a:lnSpc>
                        <a:spcAft>
                          <a:spcPts val="0"/>
                        </a:spcAft>
                        <a:buFont typeface="Arial" panose="020B0604020202020204" pitchFamily="34" charset="0"/>
                        <a:buChar char="-"/>
                      </a:pPr>
                      <a:r>
                        <a:rPr lang="fr-FR" sz="1100" dirty="0">
                          <a:solidFill>
                            <a:srgbClr val="2B2D74"/>
                          </a:solidFill>
                          <a:effectLst/>
                          <a:latin typeface="+mn-lt"/>
                          <a:ea typeface="Times New Roman" panose="02020603050405020304" pitchFamily="18" charset="0"/>
                          <a:cs typeface="Times New Roman" panose="02020603050405020304" pitchFamily="18" charset="0"/>
                        </a:rPr>
                        <a:t>Ouverture à l’environnement sanitaire et social, socio-éducatif et de santé et culture générale</a:t>
                      </a:r>
                      <a:endParaRPr lang="fr-FR" sz="600" dirty="0">
                        <a:solidFill>
                          <a:srgbClr val="2B2D74"/>
                        </a:solidFill>
                        <a:effectLst/>
                        <a:latin typeface="+mn-lt"/>
                        <a:ea typeface="Times New Roman" panose="02020603050405020304" pitchFamily="18" charset="0"/>
                        <a:cs typeface="Times New Roman" panose="02020603050405020304" pitchFamily="18" charset="0"/>
                      </a:endParaRPr>
                    </a:p>
                    <a:p>
                      <a:pPr marL="0" marR="21590" lvl="0" indent="0" algn="l">
                        <a:lnSpc>
                          <a:spcPct val="100000"/>
                        </a:lnSpc>
                        <a:spcAft>
                          <a:spcPts val="0"/>
                        </a:spcAft>
                        <a:buFont typeface="Arial" panose="020B0604020202020204" pitchFamily="34" charset="0"/>
                        <a:buNone/>
                      </a:pPr>
                      <a:endParaRPr lang="fr-FR" sz="600" dirty="0">
                        <a:solidFill>
                          <a:srgbClr val="2B2D74"/>
                        </a:solidFill>
                        <a:effectLst/>
                        <a:latin typeface="+mn-lt"/>
                        <a:ea typeface="Calibri" panose="020F0502020204030204" pitchFamily="34" charset="0"/>
                        <a:cs typeface="Times New Roman" panose="02020603050405020304" pitchFamily="18" charset="0"/>
                      </a:endParaRPr>
                    </a:p>
                    <a:p>
                      <a:pPr marL="180340" marR="21590" algn="l">
                        <a:lnSpc>
                          <a:spcPct val="100000"/>
                        </a:lnSpc>
                        <a:spcAft>
                          <a:spcPts val="0"/>
                        </a:spcAft>
                      </a:pPr>
                      <a:r>
                        <a:rPr lang="fr-FR" sz="1100" b="0" u="sng" dirty="0">
                          <a:solidFill>
                            <a:srgbClr val="2B2D74"/>
                          </a:solidFill>
                          <a:effectLst/>
                          <a:latin typeface="+mn-lt"/>
                          <a:ea typeface="Times New Roman" panose="02020603050405020304" pitchFamily="18" charset="0"/>
                          <a:cs typeface="Times New Roman" panose="02020603050405020304" pitchFamily="18" charset="0"/>
                        </a:rPr>
                        <a:t>Remise à niveau générale</a:t>
                      </a:r>
                      <a:r>
                        <a:rPr lang="fr-FR" sz="1100" b="0" dirty="0">
                          <a:solidFill>
                            <a:srgbClr val="2B2D74"/>
                          </a:solidFill>
                          <a:effectLst/>
                          <a:latin typeface="+mn-lt"/>
                          <a:ea typeface="Times New Roman" panose="02020603050405020304" pitchFamily="18" charset="0"/>
                          <a:cs typeface="Times New Roman" panose="02020603050405020304" pitchFamily="18" charset="0"/>
                        </a:rPr>
                        <a:t> :</a:t>
                      </a:r>
                      <a:r>
                        <a:rPr lang="fr-FR" sz="1100" b="1" dirty="0">
                          <a:solidFill>
                            <a:srgbClr val="2B2D74"/>
                          </a:solidFill>
                          <a:effectLst/>
                          <a:latin typeface="+mn-lt"/>
                          <a:ea typeface="Times New Roman" panose="02020603050405020304" pitchFamily="18" charset="0"/>
                          <a:cs typeface="Times New Roman" panose="02020603050405020304" pitchFamily="18" charset="0"/>
                        </a:rPr>
                        <a:t> </a:t>
                      </a:r>
                      <a:endParaRPr lang="fr-FR" sz="1100" dirty="0">
                        <a:solidFill>
                          <a:srgbClr val="2B2D74"/>
                        </a:solidFill>
                        <a:effectLst/>
                        <a:latin typeface="+mn-lt"/>
                        <a:ea typeface="Calibri" panose="020F0502020204030204" pitchFamily="34" charset="0"/>
                        <a:cs typeface="Times New Roman" panose="02020603050405020304" pitchFamily="18" charset="0"/>
                      </a:endParaRP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Français (expression et compréhension écrites)</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Disciplines scientifiques (mathématiques et biologie)</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Outils </a:t>
                      </a:r>
                      <a:r>
                        <a:rPr lang="fr-FR" sz="1100" dirty="0">
                          <a:solidFill>
                            <a:srgbClr val="2B2D74"/>
                          </a:solidFill>
                          <a:effectLst/>
                          <a:latin typeface="+mn-lt"/>
                          <a:ea typeface="Times New Roman" panose="02020603050405020304" pitchFamily="18" charset="0"/>
                          <a:cs typeface="Times New Roman" panose="02020603050405020304" pitchFamily="18" charset="0"/>
                        </a:rPr>
                        <a:t>numériques</a:t>
                      </a:r>
                      <a:endParaRPr lang="fr-FR" sz="600" dirty="0">
                        <a:solidFill>
                          <a:srgbClr val="2B2D74"/>
                        </a:solidFill>
                        <a:effectLst/>
                        <a:latin typeface="+mn-lt"/>
                        <a:ea typeface="Times New Roman" panose="02020603050405020304" pitchFamily="18" charset="0"/>
                        <a:cs typeface="Times New Roman" panose="02020603050405020304" pitchFamily="18" charset="0"/>
                      </a:endParaRPr>
                    </a:p>
                    <a:p>
                      <a:pPr marL="0" marR="21590" lvl="0" indent="0" algn="l" defTabSz="755934" rtl="0" eaLnBrk="1" latinLnBrk="0" hangingPunct="1">
                        <a:lnSpc>
                          <a:spcPct val="100000"/>
                        </a:lnSpc>
                        <a:spcAft>
                          <a:spcPts val="0"/>
                        </a:spcAft>
                        <a:buFont typeface="Arial" panose="020B0604020202020204" pitchFamily="34" charset="0"/>
                        <a:buNone/>
                      </a:pPr>
                      <a:endParaRPr lang="fr-FR" sz="600" dirty="0">
                        <a:solidFill>
                          <a:srgbClr val="2B2D74"/>
                        </a:solidFill>
                        <a:effectLst/>
                        <a:latin typeface="+mn-lt"/>
                        <a:ea typeface="Times New Roman" panose="02020603050405020304" pitchFamily="18" charset="0"/>
                        <a:cs typeface="Times New Roman" panose="02020603050405020304" pitchFamily="18" charset="0"/>
                      </a:endParaRPr>
                    </a:p>
                    <a:p>
                      <a:pPr marL="111760" marR="21590" algn="l">
                        <a:lnSpc>
                          <a:spcPct val="100000"/>
                        </a:lnSpc>
                        <a:spcAft>
                          <a:spcPts val="0"/>
                        </a:spcAft>
                      </a:pPr>
                      <a:r>
                        <a:rPr lang="fr-FR" sz="1100" b="0" u="sng" kern="1200" dirty="0">
                          <a:solidFill>
                            <a:srgbClr val="2B2D74"/>
                          </a:solidFill>
                          <a:effectLst/>
                          <a:latin typeface="+mn-lt"/>
                          <a:ea typeface="Times New Roman" panose="02020603050405020304" pitchFamily="18" charset="0"/>
                          <a:cs typeface="Times New Roman" panose="02020603050405020304" pitchFamily="18" charset="0"/>
                        </a:rPr>
                        <a:t>Préparation aux épreuves de sélection :</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Méthodologie des écrits : préparation des épreuves de sélection ou des tests d’entrée</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Préparation à l’entretien oral à vocation professionnelle</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Préparer sa candidature à l’entrée en formation</a:t>
                      </a:r>
                    </a:p>
                    <a:p>
                      <a:pPr marL="216000" marR="21590" lvl="0" indent="-216000" algn="l" defTabSz="755934" rtl="0" eaLnBrk="1" latinLnBrk="0" hangingPunct="1">
                        <a:lnSpc>
                          <a:spcPct val="100000"/>
                        </a:lnSpc>
                        <a:spcAft>
                          <a:spcPts val="0"/>
                        </a:spcAft>
                        <a:buFont typeface="Arial" panose="020B0604020202020204" pitchFamily="34" charset="0"/>
                        <a:buChar char="-"/>
                      </a:pPr>
                      <a:r>
                        <a:rPr lang="fr-FR" sz="1100" kern="1200" dirty="0">
                          <a:solidFill>
                            <a:srgbClr val="2B2D74"/>
                          </a:solidFill>
                          <a:effectLst/>
                          <a:latin typeface="+mn-lt"/>
                          <a:ea typeface="Times New Roman" panose="02020603050405020304" pitchFamily="18" charset="0"/>
                          <a:cs typeface="Times New Roman" panose="02020603050405020304" pitchFamily="18" charset="0"/>
                        </a:rPr>
                        <a:t>Parcours </a:t>
                      </a:r>
                      <a:r>
                        <a:rPr lang="fr-FR" sz="1100" dirty="0">
                          <a:solidFill>
                            <a:srgbClr val="2B2D74"/>
                          </a:solidFill>
                          <a:effectLst/>
                          <a:latin typeface="+mn-lt"/>
                          <a:ea typeface="Times New Roman" panose="02020603050405020304" pitchFamily="18" charset="0"/>
                          <a:cs typeface="Times New Roman" panose="02020603050405020304" pitchFamily="18" charset="0"/>
                        </a:rPr>
                        <a:t>sup</a:t>
                      </a:r>
                    </a:p>
                  </a:txBody>
                  <a:tcPr marL="89535" marR="8953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37" name="Image 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3311" y="9493638"/>
            <a:ext cx="2110105" cy="657210"/>
          </a:xfrm>
          <a:prstGeom prst="rect">
            <a:avLst/>
          </a:prstGeom>
        </p:spPr>
      </p:pic>
      <p:pic>
        <p:nvPicPr>
          <p:cNvPr id="38" name="Image 37" descr="logo GIP FTLV nancy 2021-22"/>
          <p:cNvPicPr/>
          <p:nvPr/>
        </p:nvPicPr>
        <p:blipFill rotWithShape="1">
          <a:blip r:embed="rId10" cstate="print">
            <a:extLst>
              <a:ext uri="{28A0092B-C50C-407E-A947-70E740481C1C}">
                <a14:useLocalDpi xmlns:a14="http://schemas.microsoft.com/office/drawing/2010/main" val="0"/>
              </a:ext>
            </a:extLst>
          </a:blip>
          <a:srcRect l="48025"/>
          <a:stretch/>
        </p:blipFill>
        <p:spPr bwMode="auto">
          <a:xfrm>
            <a:off x="2414844" y="9527172"/>
            <a:ext cx="1054322" cy="623676"/>
          </a:xfrm>
          <a:prstGeom prst="rect">
            <a:avLst/>
          </a:prstGeom>
          <a:noFill/>
          <a:ln>
            <a:noFill/>
          </a:ln>
        </p:spPr>
      </p:pic>
      <p:pic>
        <p:nvPicPr>
          <p:cNvPr id="40" name="Image 39"/>
          <p:cNvPicPr/>
          <p:nvPr/>
        </p:nvPicPr>
        <p:blipFill>
          <a:blip r:embed="rId11" cstate="print">
            <a:extLst>
              <a:ext uri="{28A0092B-C50C-407E-A947-70E740481C1C}">
                <a14:useLocalDpi xmlns:a14="http://schemas.microsoft.com/office/drawing/2010/main" val="0"/>
              </a:ext>
            </a:extLst>
          </a:blip>
          <a:stretch>
            <a:fillRect/>
          </a:stretch>
        </p:blipFill>
        <p:spPr>
          <a:xfrm>
            <a:off x="3831935" y="9594113"/>
            <a:ext cx="1440000" cy="492776"/>
          </a:xfrm>
          <a:prstGeom prst="rect">
            <a:avLst/>
          </a:prstGeom>
        </p:spPr>
      </p:pic>
      <p:sp>
        <p:nvSpPr>
          <p:cNvPr id="33" name="Rectangle 32"/>
          <p:cNvSpPr/>
          <p:nvPr/>
        </p:nvSpPr>
        <p:spPr>
          <a:xfrm>
            <a:off x="828181" y="8932383"/>
            <a:ext cx="2756498" cy="430887"/>
          </a:xfrm>
          <a:prstGeom prst="rect">
            <a:avLst/>
          </a:prstGeom>
        </p:spPr>
        <p:txBody>
          <a:bodyPr wrap="square">
            <a:spAutoFit/>
          </a:bodyPr>
          <a:lstStyle/>
          <a:p>
            <a:pPr lvl="0" defTabSz="914400" eaLnBrk="0" fontAlgn="base" hangingPunct="0">
              <a:spcBef>
                <a:spcPct val="0"/>
              </a:spcBef>
              <a:spcAft>
                <a:spcPct val="0"/>
              </a:spcAft>
            </a:pPr>
            <a:r>
              <a:rPr lang="fr-FR" altLang="fr-FR" sz="1100" dirty="0">
                <a:solidFill>
                  <a:srgbClr val="2B2D74"/>
                </a:solidFill>
              </a:rPr>
              <a:t>Virginie Mersch au 06 98 66 85 55 </a:t>
            </a:r>
          </a:p>
          <a:p>
            <a:pPr lvl="0" defTabSz="914400" eaLnBrk="0" fontAlgn="base" hangingPunct="0">
              <a:spcBef>
                <a:spcPct val="0"/>
              </a:spcBef>
              <a:spcAft>
                <a:spcPct val="0"/>
              </a:spcAft>
            </a:pPr>
            <a:r>
              <a:rPr lang="fr-FR" altLang="fr-FR" sz="1100" dirty="0">
                <a:solidFill>
                  <a:srgbClr val="2B2D74"/>
                </a:solidFill>
              </a:rPr>
              <a:t>Prep-glc54@ac-nancy-metz.fr</a:t>
            </a:r>
          </a:p>
        </p:txBody>
      </p:sp>
    </p:spTree>
    <p:extLst>
      <p:ext uri="{BB962C8B-B14F-4D97-AF65-F5344CB8AC3E}">
        <p14:creationId xmlns:p14="http://schemas.microsoft.com/office/powerpoint/2010/main" val="370732707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402F60E951E64285EEF62CD75F504B" ma:contentTypeVersion="13" ma:contentTypeDescription="Crée un document." ma:contentTypeScope="" ma:versionID="a32bd4b12f31744fbe40aa6cfefae8d6">
  <xsd:schema xmlns:xsd="http://www.w3.org/2001/XMLSchema" xmlns:xs="http://www.w3.org/2001/XMLSchema" xmlns:p="http://schemas.microsoft.com/office/2006/metadata/properties" xmlns:ns2="41475f3a-bd37-4c60-8845-084deafae75b" xmlns:ns3="8f109394-8ce9-4603-9a01-acd4538428e6" targetNamespace="http://schemas.microsoft.com/office/2006/metadata/properties" ma:root="true" ma:fieldsID="11c2662cf3982c1837777ec443a5fd5b" ns2:_="" ns3:_="">
    <xsd:import namespace="41475f3a-bd37-4c60-8845-084deafae75b"/>
    <xsd:import namespace="8f109394-8ce9-4603-9a01-acd4538428e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475f3a-bd37-4c60-8845-084deafae7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Balises d’images" ma:readOnly="false" ma:fieldId="{5cf76f15-5ced-4ddc-b409-7134ff3c332f}" ma:taxonomyMulti="true" ma:sspId="d920bd73-c189-4993-935c-ce4e8f473855"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109394-8ce9-4603-9a01-acd4538428e6"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TaxCatchAll" ma:index="16" nillable="true" ma:displayName="Taxonomy Catch All Column" ma:hidden="true" ma:list="{0350dc1d-a28a-455f-8a4f-da6e283b221c}" ma:internalName="TaxCatchAll" ma:showField="CatchAllData" ma:web="8f109394-8ce9-4603-9a01-acd4538428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109394-8ce9-4603-9a01-acd4538428e6" xsi:nil="true"/>
    <lcf76f155ced4ddcb4097134ff3c332f xmlns="41475f3a-bd37-4c60-8845-084deafae75b">
      <Terms xmlns="http://schemas.microsoft.com/office/infopath/2007/PartnerControls"/>
    </lcf76f155ced4ddcb4097134ff3c332f>
    <SharedWithUsers xmlns="8f109394-8ce9-4603-9a01-acd4538428e6">
      <UserInfo>
        <DisplayName/>
        <AccountId xsi:nil="true"/>
        <AccountType/>
      </UserInfo>
    </SharedWithUsers>
  </documentManagement>
</p:properties>
</file>

<file path=customXml/itemProps1.xml><?xml version="1.0" encoding="utf-8"?>
<ds:datastoreItem xmlns:ds="http://schemas.openxmlformats.org/officeDocument/2006/customXml" ds:itemID="{C9229BBD-124F-4C7C-9627-3863B52149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475f3a-bd37-4c60-8845-084deafae75b"/>
    <ds:schemaRef ds:uri="8f109394-8ce9-4603-9a01-acd4538428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1F6A1E-84AC-44C8-BF34-3D6734B7CBA7}">
  <ds:schemaRefs>
    <ds:schemaRef ds:uri="http://schemas.microsoft.com/sharepoint/v3/contenttype/forms"/>
  </ds:schemaRefs>
</ds:datastoreItem>
</file>

<file path=customXml/itemProps3.xml><?xml version="1.0" encoding="utf-8"?>
<ds:datastoreItem xmlns:ds="http://schemas.openxmlformats.org/officeDocument/2006/customXml" ds:itemID="{17C7B5A8-5439-4F3F-B19F-299299373B00}">
  <ds:schemaRefs>
    <ds:schemaRef ds:uri="http://purl.org/dc/elements/1.1/"/>
    <ds:schemaRef ds:uri="http://schemas.microsoft.com/office/2006/metadata/properties"/>
    <ds:schemaRef ds:uri="8f109394-8ce9-4603-9a01-acd4538428e6"/>
    <ds:schemaRef ds:uri="http://purl.org/dc/terms/"/>
    <ds:schemaRef ds:uri="http://schemas.microsoft.com/office/infopath/2007/PartnerControls"/>
    <ds:schemaRef ds:uri="41475f3a-bd37-4c60-8845-084deafae75b"/>
    <ds:schemaRef ds:uri="http://purl.org/dc/dcmitype/"/>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899</TotalTime>
  <Words>476</Words>
  <Application>Microsoft Office PowerPoint</Application>
  <PresentationFormat>Personnalisé</PresentationFormat>
  <Paragraphs>89</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Région Grand 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GUTH Sarah</dc:creator>
  <cp:lastModifiedBy>Agnes COMTE</cp:lastModifiedBy>
  <cp:revision>91</cp:revision>
  <cp:lastPrinted>2024-06-24T11:38:08Z</cp:lastPrinted>
  <dcterms:created xsi:type="dcterms:W3CDTF">2022-06-14T15:29:56Z</dcterms:created>
  <dcterms:modified xsi:type="dcterms:W3CDTF">2024-07-02T07:28:00Z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0x01010064402F60E951E64285EEF62CD75F504B</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y fmtid="{D5CDD505-2E9C-101B-9397-08002B2CF9AE}" pid="7" name="Order">
    <vt:r8>5823000</vt:r8>
  </property>
</Properties>
</file>